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356" r:id="rId5"/>
  </p:sldMasterIdLst>
  <p:notesMasterIdLst>
    <p:notesMasterId r:id="rId30"/>
  </p:notesMasterIdLst>
  <p:handoutMasterIdLst>
    <p:handoutMasterId r:id="rId31"/>
  </p:handoutMasterIdLst>
  <p:sldIdLst>
    <p:sldId id="414" r:id="rId6"/>
    <p:sldId id="430" r:id="rId7"/>
    <p:sldId id="415" r:id="rId8"/>
    <p:sldId id="413" r:id="rId9"/>
    <p:sldId id="416" r:id="rId10"/>
    <p:sldId id="417" r:id="rId11"/>
    <p:sldId id="433" r:id="rId12"/>
    <p:sldId id="393" r:id="rId13"/>
    <p:sldId id="418" r:id="rId14"/>
    <p:sldId id="419" r:id="rId15"/>
    <p:sldId id="434" r:id="rId16"/>
    <p:sldId id="432" r:id="rId17"/>
    <p:sldId id="427" r:id="rId18"/>
    <p:sldId id="435" r:id="rId19"/>
    <p:sldId id="420" r:id="rId20"/>
    <p:sldId id="421" r:id="rId21"/>
    <p:sldId id="422" r:id="rId22"/>
    <p:sldId id="423" r:id="rId23"/>
    <p:sldId id="424" r:id="rId24"/>
    <p:sldId id="428" r:id="rId25"/>
    <p:sldId id="429" r:id="rId26"/>
    <p:sldId id="431" r:id="rId27"/>
    <p:sldId id="425" r:id="rId28"/>
    <p:sldId id="426" r:id="rId29"/>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9FB532-8000-441E-8D43-EB2E99944922}" v="20" dt="2019-06-03T14:43:59.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2909" autoAdjust="0"/>
  </p:normalViewPr>
  <p:slideViewPr>
    <p:cSldViewPr snapToGrid="0">
      <p:cViewPr varScale="1">
        <p:scale>
          <a:sx n="56" d="100"/>
          <a:sy n="56" d="100"/>
        </p:scale>
        <p:origin x="907" y="38"/>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29630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19264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0999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7950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722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84283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253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24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96172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689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64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3431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12871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00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60859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75491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 Id="rId8" Type="http://schemas.openxmlformats.org/officeDocument/2006/relationships/image" Target="../media/image1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42371D-33B2-4C4C-BAF3-1A0C82A6F5BD}" type="datetimeFigureOut">
              <a:rPr lang="ca-ES" smtClean="0"/>
              <a:t>3/6/2019</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423630112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9204612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0740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1797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8614E0-9481-41EF-BE57-1D4D50B7764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ca-ES"/>
          </a:p>
        </p:txBody>
      </p:sp>
      <p:sp>
        <p:nvSpPr>
          <p:cNvPr id="3" name="Subtítulo 2">
            <a:extLst>
              <a:ext uri="{FF2B5EF4-FFF2-40B4-BE49-F238E27FC236}">
                <a16:creationId xmlns:a16="http://schemas.microsoft.com/office/drawing/2014/main" id="{754C0FE3-1CBF-4F06-B272-4139978E8F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ca-ES"/>
          </a:p>
        </p:txBody>
      </p:sp>
      <p:sp>
        <p:nvSpPr>
          <p:cNvPr id="4" name="Marcador de fecha 3">
            <a:extLst>
              <a:ext uri="{FF2B5EF4-FFF2-40B4-BE49-F238E27FC236}">
                <a16:creationId xmlns:a16="http://schemas.microsoft.com/office/drawing/2014/main" id="{245CF5F1-26D2-4E15-999C-8344A040DC6D}"/>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5" name="Marcador de pie de página 4">
            <a:extLst>
              <a:ext uri="{FF2B5EF4-FFF2-40B4-BE49-F238E27FC236}">
                <a16:creationId xmlns:a16="http://schemas.microsoft.com/office/drawing/2014/main" id="{EE23F6C5-AAC9-46E5-AD7C-2E24984EDF10}"/>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1D5B888C-8850-4B46-8B34-8048B52CE606}"/>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106717739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53E76-FD95-40A0-8441-563058A667C8}"/>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id="{82D33101-8BBB-4492-920A-6667EE0AD41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id="{C1373D1A-5B9C-4AE0-8538-D1CC1A7506B2}"/>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5" name="Marcador de pie de página 4">
            <a:extLst>
              <a:ext uri="{FF2B5EF4-FFF2-40B4-BE49-F238E27FC236}">
                <a16:creationId xmlns:a16="http://schemas.microsoft.com/office/drawing/2014/main" id="{D0B279C1-65F9-4C6B-B62B-17A663EC37FD}"/>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89BA3758-B827-46E1-BA67-8AD91EF95B57}"/>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228200486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74CD0B-D5E9-4AA7-AE18-F194D5DC245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id="{9B0DF468-2B45-450B-AF8F-F363033463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9439EA3-2871-4448-B430-2AD7982C52BC}"/>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5" name="Marcador de pie de página 4">
            <a:extLst>
              <a:ext uri="{FF2B5EF4-FFF2-40B4-BE49-F238E27FC236}">
                <a16:creationId xmlns:a16="http://schemas.microsoft.com/office/drawing/2014/main" id="{10EBBF8D-01C2-4871-A9FC-811281A23321}"/>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6DB36FA9-9C89-4630-922B-5952415DC434}"/>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2630227323"/>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36837B-0821-4B16-AA25-ECA19179FC9C}"/>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id="{E3851393-2CD4-4C58-99DB-9F04CE3F8D5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contenido 3">
            <a:extLst>
              <a:ext uri="{FF2B5EF4-FFF2-40B4-BE49-F238E27FC236}">
                <a16:creationId xmlns:a16="http://schemas.microsoft.com/office/drawing/2014/main" id="{4B07B111-4B25-4E3F-8609-EDF6B5DD5B3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fecha 4">
            <a:extLst>
              <a:ext uri="{FF2B5EF4-FFF2-40B4-BE49-F238E27FC236}">
                <a16:creationId xmlns:a16="http://schemas.microsoft.com/office/drawing/2014/main" id="{D8C61F9A-8ADA-4119-9254-946269741D7B}"/>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6" name="Marcador de pie de página 5">
            <a:extLst>
              <a:ext uri="{FF2B5EF4-FFF2-40B4-BE49-F238E27FC236}">
                <a16:creationId xmlns:a16="http://schemas.microsoft.com/office/drawing/2014/main" id="{0A45B792-3863-4AC7-A05D-1D068FB6744F}"/>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id="{227E6FEA-1154-464E-B050-B16F33A66474}"/>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2622360208"/>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D89CB-8BDA-48CB-817F-A8F50A2AD60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id="{CFB3F1FF-315F-4119-A3AA-E6E106AEEE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DE627D2-2039-4539-B0E5-476ED33061B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texto 4">
            <a:extLst>
              <a:ext uri="{FF2B5EF4-FFF2-40B4-BE49-F238E27FC236}">
                <a16:creationId xmlns:a16="http://schemas.microsoft.com/office/drawing/2014/main" id="{9D23E8DA-254F-4CD7-A40D-F9ED23EFDD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2E4CEE4-8B54-45F2-9287-ECE31F35EA3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7" name="Marcador de fecha 6">
            <a:extLst>
              <a:ext uri="{FF2B5EF4-FFF2-40B4-BE49-F238E27FC236}">
                <a16:creationId xmlns:a16="http://schemas.microsoft.com/office/drawing/2014/main" id="{CDF4EE82-71BC-4580-905C-EA35C7852A92}"/>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8" name="Marcador de pie de página 7">
            <a:extLst>
              <a:ext uri="{FF2B5EF4-FFF2-40B4-BE49-F238E27FC236}">
                <a16:creationId xmlns:a16="http://schemas.microsoft.com/office/drawing/2014/main" id="{AA7D31A1-7D5E-4B4A-9EB0-364F7CD667B7}"/>
              </a:ext>
            </a:extLst>
          </p:cNvPr>
          <p:cNvSpPr>
            <a:spLocks noGrp="1"/>
          </p:cNvSpPr>
          <p:nvPr>
            <p:ph type="ftr" sz="quarter" idx="11"/>
          </p:nvPr>
        </p:nvSpPr>
        <p:spPr/>
        <p:txBody>
          <a:bodyPr/>
          <a:lstStyle/>
          <a:p>
            <a:endParaRPr lang="ca-ES"/>
          </a:p>
        </p:txBody>
      </p:sp>
      <p:sp>
        <p:nvSpPr>
          <p:cNvPr id="9" name="Marcador de número de diapositiva 8">
            <a:extLst>
              <a:ext uri="{FF2B5EF4-FFF2-40B4-BE49-F238E27FC236}">
                <a16:creationId xmlns:a16="http://schemas.microsoft.com/office/drawing/2014/main" id="{211A466B-306A-4032-A738-6BFE832835F1}"/>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366086660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33137D-5F60-4A30-8055-487BBEE80781}"/>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fecha 2">
            <a:extLst>
              <a:ext uri="{FF2B5EF4-FFF2-40B4-BE49-F238E27FC236}">
                <a16:creationId xmlns:a16="http://schemas.microsoft.com/office/drawing/2014/main" id="{76D1F0BE-F035-4C9E-B74B-207995BF316E}"/>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4" name="Marcador de pie de página 3">
            <a:extLst>
              <a:ext uri="{FF2B5EF4-FFF2-40B4-BE49-F238E27FC236}">
                <a16:creationId xmlns:a16="http://schemas.microsoft.com/office/drawing/2014/main" id="{1677335B-DE43-47B3-8430-D447AA732FD7}"/>
              </a:ext>
            </a:extLst>
          </p:cNvPr>
          <p:cNvSpPr>
            <a:spLocks noGrp="1"/>
          </p:cNvSpPr>
          <p:nvPr>
            <p:ph type="ftr" sz="quarter" idx="11"/>
          </p:nvPr>
        </p:nvSpPr>
        <p:spPr/>
        <p:txBody>
          <a:bodyPr/>
          <a:lstStyle/>
          <a:p>
            <a:endParaRPr lang="ca-ES"/>
          </a:p>
        </p:txBody>
      </p:sp>
      <p:sp>
        <p:nvSpPr>
          <p:cNvPr id="5" name="Marcador de número de diapositiva 4">
            <a:extLst>
              <a:ext uri="{FF2B5EF4-FFF2-40B4-BE49-F238E27FC236}">
                <a16:creationId xmlns:a16="http://schemas.microsoft.com/office/drawing/2014/main" id="{B0921F2A-BF27-4579-83EA-4A2E2ED967D9}"/>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381892815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A65D6C3-AAD0-4087-BE6A-F5326BF022B5}"/>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3" name="Marcador de pie de página 2">
            <a:extLst>
              <a:ext uri="{FF2B5EF4-FFF2-40B4-BE49-F238E27FC236}">
                <a16:creationId xmlns:a16="http://schemas.microsoft.com/office/drawing/2014/main" id="{B5F99137-A78F-47D8-9D99-76DCF1D9D0EC}"/>
              </a:ext>
            </a:extLst>
          </p:cNvPr>
          <p:cNvSpPr>
            <a:spLocks noGrp="1"/>
          </p:cNvSpPr>
          <p:nvPr>
            <p:ph type="ftr" sz="quarter" idx="11"/>
          </p:nvPr>
        </p:nvSpPr>
        <p:spPr/>
        <p:txBody>
          <a:bodyPr/>
          <a:lstStyle/>
          <a:p>
            <a:endParaRPr lang="ca-ES"/>
          </a:p>
        </p:txBody>
      </p:sp>
      <p:sp>
        <p:nvSpPr>
          <p:cNvPr id="4" name="Marcador de número de diapositiva 3">
            <a:extLst>
              <a:ext uri="{FF2B5EF4-FFF2-40B4-BE49-F238E27FC236}">
                <a16:creationId xmlns:a16="http://schemas.microsoft.com/office/drawing/2014/main" id="{48DC34FD-E9C3-423A-A3E8-BCF8DA6CFC9A}"/>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670453073"/>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4AD02B-98D8-48A9-BF99-A070C185B09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id="{3491A171-5B75-45F2-A249-B747EB0CCE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texto 3">
            <a:extLst>
              <a:ext uri="{FF2B5EF4-FFF2-40B4-BE49-F238E27FC236}">
                <a16:creationId xmlns:a16="http://schemas.microsoft.com/office/drawing/2014/main" id="{C96247EC-8C96-46F2-ACB1-2A9EE5FC50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F688849-BB58-499C-A9E0-FA229F33F0BC}"/>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6" name="Marcador de pie de página 5">
            <a:extLst>
              <a:ext uri="{FF2B5EF4-FFF2-40B4-BE49-F238E27FC236}">
                <a16:creationId xmlns:a16="http://schemas.microsoft.com/office/drawing/2014/main" id="{729309C6-6B5C-443E-B9FA-909E04577809}"/>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id="{AB296799-62CF-4BF1-94F8-5AFB503726F5}"/>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36372829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629621-B6B8-4812-89E2-A215853AC39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posición de imagen 2">
            <a:extLst>
              <a:ext uri="{FF2B5EF4-FFF2-40B4-BE49-F238E27FC236}">
                <a16:creationId xmlns:a16="http://schemas.microsoft.com/office/drawing/2014/main" id="{B1E8A719-A157-4064-865D-A08DEB715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Marcador de texto 3">
            <a:extLst>
              <a:ext uri="{FF2B5EF4-FFF2-40B4-BE49-F238E27FC236}">
                <a16:creationId xmlns:a16="http://schemas.microsoft.com/office/drawing/2014/main" id="{DF049C0F-02D8-4D11-80D8-E805114183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C940CF3-3083-47CD-87A1-F978F770CD88}"/>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6" name="Marcador de pie de página 5">
            <a:extLst>
              <a:ext uri="{FF2B5EF4-FFF2-40B4-BE49-F238E27FC236}">
                <a16:creationId xmlns:a16="http://schemas.microsoft.com/office/drawing/2014/main" id="{16DAC77E-1C18-468E-AB53-973BE2F611F1}"/>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id="{6F2346F3-F572-4A84-80E5-63DEA2793139}"/>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149515297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19A46-E023-4DBF-B60E-534A738F1A52}"/>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id="{324A7CDC-091B-40D2-8C0F-19C02A963FF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id="{AF559FA9-E607-4A75-954B-2AAC178D6531}"/>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5" name="Marcador de pie de página 4">
            <a:extLst>
              <a:ext uri="{FF2B5EF4-FFF2-40B4-BE49-F238E27FC236}">
                <a16:creationId xmlns:a16="http://schemas.microsoft.com/office/drawing/2014/main" id="{BBDA7F85-228C-4C4C-976C-BB5CB29B8F44}"/>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4599B0F9-279E-4E5A-8141-4F7DB1D2A45B}"/>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1073573989"/>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1934046-C954-49A3-9F10-7B0006D57E4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id="{83B1F079-DC78-4F35-A704-1523389953B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id="{EE6FE0B3-BF49-4E1B-B2CC-BB9BC076C664}"/>
              </a:ext>
            </a:extLst>
          </p:cNvPr>
          <p:cNvSpPr>
            <a:spLocks noGrp="1"/>
          </p:cNvSpPr>
          <p:nvPr>
            <p:ph type="dt" sz="half" idx="10"/>
          </p:nvPr>
        </p:nvSpPr>
        <p:spPr/>
        <p:txBody>
          <a:bodyPr/>
          <a:lstStyle/>
          <a:p>
            <a:fld id="{2742371D-33B2-4C4C-BAF3-1A0C82A6F5BD}" type="datetimeFigureOut">
              <a:rPr lang="ca-ES" smtClean="0"/>
              <a:t>3/6/2019</a:t>
            </a:fld>
            <a:endParaRPr lang="ca-ES"/>
          </a:p>
        </p:txBody>
      </p:sp>
      <p:sp>
        <p:nvSpPr>
          <p:cNvPr id="5" name="Marcador de pie de página 4">
            <a:extLst>
              <a:ext uri="{FF2B5EF4-FFF2-40B4-BE49-F238E27FC236}">
                <a16:creationId xmlns:a16="http://schemas.microsoft.com/office/drawing/2014/main" id="{A611B249-669D-4E8A-B087-3F1B4CBEC9D8}"/>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AAB63D2E-0521-48AD-B8E7-53C53C43A287}"/>
              </a:ext>
            </a:extLst>
          </p:cNvPr>
          <p:cNvSpPr>
            <a:spLocks noGrp="1"/>
          </p:cNvSpPr>
          <p:nvPr>
            <p:ph type="sldNum" sz="quarter" idx="12"/>
          </p:nvPr>
        </p:nvSpPr>
        <p:spPr/>
        <p:txBody>
          <a:bodyPr/>
          <a:lstStyle/>
          <a:p>
            <a:fld id="{00DD4C24-2C4F-42A9-80B8-FFA88DEE7833}" type="slidenum">
              <a:rPr lang="ca-ES" smtClean="0"/>
              <a:t>‹Nº›</a:t>
            </a:fld>
            <a:endParaRPr lang="ca-ES"/>
          </a:p>
        </p:txBody>
      </p:sp>
    </p:spTree>
    <p:extLst>
      <p:ext uri="{BB962C8B-B14F-4D97-AF65-F5344CB8AC3E}">
        <p14:creationId xmlns:p14="http://schemas.microsoft.com/office/powerpoint/2010/main" val="1519961185"/>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370536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05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 id="2147484355" r:id="rId30"/>
    <p:sldLayoutId id="2147484352" r:id="rId31"/>
    <p:sldLayoutId id="2147484353" r:id="rId32"/>
    <p:sldLayoutId id="2147484354" r:id="rId33"/>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DD1861E-E1E1-4EDE-95FF-E552EB9362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id="{BAC102EF-1053-46F2-9063-7E928DF90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id="{7569EFB6-2052-443D-A3BF-7665BD2FBF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2371D-33B2-4C4C-BAF3-1A0C82A6F5BD}" type="datetimeFigureOut">
              <a:rPr lang="ca-ES" smtClean="0"/>
              <a:t>3/6/2019</a:t>
            </a:fld>
            <a:endParaRPr lang="ca-ES"/>
          </a:p>
        </p:txBody>
      </p:sp>
      <p:sp>
        <p:nvSpPr>
          <p:cNvPr id="5" name="Marcador de pie de página 4">
            <a:extLst>
              <a:ext uri="{FF2B5EF4-FFF2-40B4-BE49-F238E27FC236}">
                <a16:creationId xmlns:a16="http://schemas.microsoft.com/office/drawing/2014/main" id="{CE21164C-6D93-44F3-A2A9-B1F99595B1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Marcador de número de diapositiva 5">
            <a:extLst>
              <a:ext uri="{FF2B5EF4-FFF2-40B4-BE49-F238E27FC236}">
                <a16:creationId xmlns:a16="http://schemas.microsoft.com/office/drawing/2014/main" id="{A12F753F-7B16-40AA-B6F9-51DF383776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D4C24-2C4F-42A9-80B8-FFA88DEE7833}" type="slidenum">
              <a:rPr lang="ca-ES" smtClean="0"/>
              <a:t>‹Nº›</a:t>
            </a:fld>
            <a:endParaRPr lang="ca-ES"/>
          </a:p>
        </p:txBody>
      </p:sp>
    </p:spTree>
    <p:extLst>
      <p:ext uri="{BB962C8B-B14F-4D97-AF65-F5344CB8AC3E}">
        <p14:creationId xmlns:p14="http://schemas.microsoft.com/office/powerpoint/2010/main" val="4133452236"/>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nnectors/apis-list?toc=%2fazure%2flogic-apps%2ftoc.json" TargetMode="External"/><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hyperlink" Target="https://docs.microsoft.com/en-us/azure/connectors/apis-list?toc=%2fazure%2flogic-apps%2ftoc.jso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6.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4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s-es/azure/logic-apps/logic-apps-pricing" TargetMode="External"/><Relationship Id="rId2" Type="http://schemas.openxmlformats.org/officeDocument/2006/relationships/notesSlide" Target="../notesSlides/notesSlide16.xml"/><Relationship Id="rId1" Type="http://schemas.openxmlformats.org/officeDocument/2006/relationships/slideLayout" Target="../slideLayouts/slideLayout46.xml"/><Relationship Id="rId5" Type="http://schemas.openxmlformats.org/officeDocument/2006/relationships/hyperlink" Target="https://azure.microsoft.com/en-us/resources/videos/azure-friday-introduction-to-azure-integration-service-environment-for-logic-apps/" TargetMode="External"/><Relationship Id="rId4" Type="http://schemas.openxmlformats.org/officeDocument/2006/relationships/hyperlink" Target="https://github.com/MicrosoftDocs/azure-docs/blob/master/articles/logic-apps/manage-logic-apps-with-visual-studio.m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0" y="952500"/>
            <a:ext cx="12192000" cy="1219200"/>
          </a:xfrm>
        </p:spPr>
        <p:txBody>
          <a:bodyPr>
            <a:normAutofit/>
          </a:bodyPr>
          <a:lstStyle/>
          <a:p>
            <a:pPr algn="ctr"/>
            <a:r>
              <a:rPr lang="en-US" sz="6000" b="1" dirty="0">
                <a:solidFill>
                  <a:schemeClr val="tx1"/>
                </a:solidFill>
              </a:rPr>
              <a:t>Microsoft </a:t>
            </a:r>
            <a:r>
              <a:rPr lang="en-US" sz="6000" b="1">
                <a:solidFill>
                  <a:schemeClr val="tx1"/>
                </a:solidFill>
              </a:rPr>
              <a:t>Flow </a:t>
            </a:r>
            <a:r>
              <a:rPr lang="en-US" sz="6000" b="1" dirty="0"/>
              <a:t>y</a:t>
            </a:r>
            <a:r>
              <a:rPr lang="en-US" sz="6000" b="1">
                <a:solidFill>
                  <a:schemeClr val="tx1"/>
                </a:solidFill>
              </a:rPr>
              <a:t> </a:t>
            </a:r>
            <a:r>
              <a:rPr lang="en-US" sz="6000" b="1" dirty="0">
                <a:solidFill>
                  <a:schemeClr val="tx1"/>
                </a:solidFill>
              </a:rPr>
              <a:t>Azure Logic Apps</a:t>
            </a:r>
          </a:p>
        </p:txBody>
      </p:sp>
      <p:pic>
        <p:nvPicPr>
          <p:cNvPr id="1028" name="Picture 4" descr="Imagen relacionada">
            <a:extLst>
              <a:ext uri="{FF2B5EF4-FFF2-40B4-BE49-F238E27FC236}">
                <a16:creationId xmlns:a16="http://schemas.microsoft.com/office/drawing/2014/main" id="{FDE03D38-4906-4A6D-AA7C-5C8AFAFEB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554" y="4614843"/>
            <a:ext cx="6165479" cy="224315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D1185BC3-60D6-40DF-BA56-99EEED8618C6}"/>
              </a:ext>
            </a:extLst>
          </p:cNvPr>
          <p:cNvPicPr>
            <a:picLocks noChangeAspect="1"/>
          </p:cNvPicPr>
          <p:nvPr/>
        </p:nvPicPr>
        <p:blipFill>
          <a:blip r:embed="rId4"/>
          <a:stretch>
            <a:fillRect/>
          </a:stretch>
        </p:blipFill>
        <p:spPr>
          <a:xfrm>
            <a:off x="2538608" y="2684698"/>
            <a:ext cx="6364884" cy="2001081"/>
          </a:xfrm>
          <a:prstGeom prst="rect">
            <a:avLst/>
          </a:prstGeom>
        </p:spPr>
      </p:pic>
    </p:spTree>
    <p:extLst>
      <p:ext uri="{BB962C8B-B14F-4D97-AF65-F5344CB8AC3E}">
        <p14:creationId xmlns:p14="http://schemas.microsoft.com/office/powerpoint/2010/main" val="2744551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Azure Logic Apps</a:t>
            </a:r>
          </a:p>
        </p:txBody>
      </p:sp>
      <p:sp>
        <p:nvSpPr>
          <p:cNvPr id="5" name="CuadroTexto 4">
            <a:extLst>
              <a:ext uri="{FF2B5EF4-FFF2-40B4-BE49-F238E27FC236}">
                <a16:creationId xmlns:a16="http://schemas.microsoft.com/office/drawing/2014/main" id="{893B11FC-5BC1-43F6-B13C-5F2139C657F7}"/>
              </a:ext>
            </a:extLst>
          </p:cNvPr>
          <p:cNvSpPr txBox="1"/>
          <p:nvPr/>
        </p:nvSpPr>
        <p:spPr>
          <a:xfrm>
            <a:off x="838199" y="1690688"/>
            <a:ext cx="10848585" cy="2739211"/>
          </a:xfrm>
          <a:prstGeom prst="rect">
            <a:avLst/>
          </a:prstGeom>
          <a:noFill/>
        </p:spPr>
        <p:txBody>
          <a:bodyPr wrap="square" rtlCol="0">
            <a:spAutoFit/>
          </a:bodyPr>
          <a:lstStyle/>
          <a:p>
            <a:pPr marL="285750" indent="-285750">
              <a:buFont typeface="Arial" panose="020B0604020202020204" pitchFamily="34" charset="0"/>
              <a:buChar char="•"/>
            </a:pPr>
            <a:r>
              <a:rPr lang="es-ES" sz="2400" dirty="0"/>
              <a:t>Existen 2 modelos</a:t>
            </a:r>
          </a:p>
          <a:p>
            <a:pPr marL="742932" lvl="1" indent="-285750">
              <a:buFont typeface="Arial" panose="020B0604020202020204" pitchFamily="34" charset="0"/>
              <a:buChar char="•"/>
            </a:pPr>
            <a:r>
              <a:rPr lang="es-ES" sz="2400" i="1" dirty="0" err="1"/>
              <a:t>Consumption</a:t>
            </a:r>
            <a:r>
              <a:rPr lang="es-ES" sz="2400" i="1" dirty="0"/>
              <a:t> </a:t>
            </a:r>
            <a:r>
              <a:rPr lang="es-ES" sz="2400" i="1" dirty="0" err="1"/>
              <a:t>pricing</a:t>
            </a:r>
            <a:r>
              <a:rPr lang="es-ES" sz="2400" i="1" dirty="0"/>
              <a:t> </a:t>
            </a:r>
            <a:r>
              <a:rPr lang="es-ES" sz="2400" i="1" dirty="0" err="1"/>
              <a:t>model</a:t>
            </a:r>
            <a:r>
              <a:rPr lang="es-ES" sz="2400" dirty="0"/>
              <a:t>:</a:t>
            </a:r>
          </a:p>
          <a:p>
            <a:pPr marL="1200113" lvl="2" indent="-285750">
              <a:buFont typeface="Arial" panose="020B0604020202020204" pitchFamily="34" charset="0"/>
              <a:buChar char="•"/>
            </a:pPr>
            <a:r>
              <a:rPr lang="es-ES" sz="2000" dirty="0"/>
              <a:t>Las apps se ejecutan en un espacio “público” o “global”.</a:t>
            </a:r>
          </a:p>
          <a:p>
            <a:pPr marL="1200113" lvl="2" indent="-285750">
              <a:buFont typeface="Arial" panose="020B0604020202020204" pitchFamily="34" charset="0"/>
              <a:buChar char="•"/>
            </a:pPr>
            <a:r>
              <a:rPr lang="es-ES" sz="2000" dirty="0"/>
              <a:t>Pagamos según </a:t>
            </a:r>
            <a:r>
              <a:rPr lang="es-ES" sz="2000" b="1" dirty="0"/>
              <a:t>las acciones y conectores que usa nuestra app</a:t>
            </a:r>
            <a:r>
              <a:rPr lang="es-ES" sz="2000" dirty="0"/>
              <a:t>.</a:t>
            </a:r>
          </a:p>
          <a:p>
            <a:pPr marL="742932" lvl="1" indent="-285750">
              <a:buFont typeface="Arial" panose="020B0604020202020204" pitchFamily="34" charset="0"/>
              <a:buChar char="•"/>
            </a:pPr>
            <a:r>
              <a:rPr lang="es-ES" sz="2400" i="1" dirty="0" err="1"/>
              <a:t>Fixed</a:t>
            </a:r>
            <a:r>
              <a:rPr lang="es-ES" sz="2400" i="1" dirty="0"/>
              <a:t> </a:t>
            </a:r>
            <a:r>
              <a:rPr lang="es-ES" sz="2400" i="1" dirty="0" err="1"/>
              <a:t>pricing</a:t>
            </a:r>
            <a:r>
              <a:rPr lang="es-ES" sz="2400" i="1" dirty="0"/>
              <a:t> </a:t>
            </a:r>
            <a:r>
              <a:rPr lang="es-ES" sz="2400" i="1" dirty="0" err="1"/>
              <a:t>model</a:t>
            </a:r>
            <a:r>
              <a:rPr lang="es-ES" sz="2400" i="1" dirty="0"/>
              <a:t>:</a:t>
            </a:r>
          </a:p>
          <a:p>
            <a:pPr marL="1200113" lvl="2" indent="-285750">
              <a:buFont typeface="Arial" panose="020B0604020202020204" pitchFamily="34" charset="0"/>
              <a:buChar char="•"/>
            </a:pPr>
            <a:r>
              <a:rPr lang="es-ES" sz="2000" dirty="0"/>
              <a:t>Un </a:t>
            </a:r>
            <a:r>
              <a:rPr lang="es-ES" sz="2000" i="1" dirty="0" err="1"/>
              <a:t>Integrated</a:t>
            </a:r>
            <a:r>
              <a:rPr lang="es-ES" sz="2000" i="1" dirty="0"/>
              <a:t> </a:t>
            </a:r>
            <a:r>
              <a:rPr lang="es-ES" sz="2000" i="1" dirty="0" err="1"/>
              <a:t>Service</a:t>
            </a:r>
            <a:r>
              <a:rPr lang="es-ES" sz="2000" i="1" dirty="0"/>
              <a:t> </a:t>
            </a:r>
            <a:r>
              <a:rPr lang="es-ES" sz="2000" i="1" dirty="0" err="1"/>
              <a:t>Environment</a:t>
            </a:r>
            <a:r>
              <a:rPr lang="es-ES" sz="2000" i="1" dirty="0"/>
              <a:t> (ISE)</a:t>
            </a:r>
            <a:r>
              <a:rPr lang="es-ES" sz="2000" dirty="0"/>
              <a:t> proporciona un espacio privado, aislado y dedicado.</a:t>
            </a:r>
          </a:p>
          <a:p>
            <a:pPr marL="1200113" lvl="2" indent="-285750">
              <a:buFont typeface="Arial" panose="020B0604020202020204" pitchFamily="34" charset="0"/>
              <a:buChar char="•"/>
            </a:pPr>
            <a:r>
              <a:rPr lang="es-ES" sz="2000" dirty="0"/>
              <a:t>Pagamos un precio fijo mensual si usamos las acciones y conectores </a:t>
            </a:r>
            <a:r>
              <a:rPr lang="es-ES" sz="2000" i="1" dirty="0"/>
              <a:t>Standard</a:t>
            </a:r>
            <a:r>
              <a:rPr lang="es-ES" sz="2000" dirty="0"/>
              <a:t>.</a:t>
            </a:r>
          </a:p>
        </p:txBody>
      </p:sp>
      <p:pic>
        <p:nvPicPr>
          <p:cNvPr id="3" name="Imagen 2">
            <a:extLst>
              <a:ext uri="{FF2B5EF4-FFF2-40B4-BE49-F238E27FC236}">
                <a16:creationId xmlns:a16="http://schemas.microsoft.com/office/drawing/2014/main" id="{A160B86B-BB72-4A1D-B9DC-03082D0F2397}"/>
              </a:ext>
            </a:extLst>
          </p:cNvPr>
          <p:cNvPicPr>
            <a:picLocks noChangeAspect="1"/>
          </p:cNvPicPr>
          <p:nvPr/>
        </p:nvPicPr>
        <p:blipFill>
          <a:blip r:embed="rId3"/>
          <a:stretch>
            <a:fillRect/>
          </a:stretch>
        </p:blipFill>
        <p:spPr>
          <a:xfrm>
            <a:off x="505216" y="4734533"/>
            <a:ext cx="4872120" cy="1648305"/>
          </a:xfrm>
          <a:prstGeom prst="rect">
            <a:avLst/>
          </a:prstGeom>
        </p:spPr>
      </p:pic>
      <p:pic>
        <p:nvPicPr>
          <p:cNvPr id="7" name="Imagen 6">
            <a:extLst>
              <a:ext uri="{FF2B5EF4-FFF2-40B4-BE49-F238E27FC236}">
                <a16:creationId xmlns:a16="http://schemas.microsoft.com/office/drawing/2014/main" id="{7A3DC738-49B6-4A12-895F-713FA98A34E7}"/>
              </a:ext>
            </a:extLst>
          </p:cNvPr>
          <p:cNvPicPr>
            <a:picLocks noChangeAspect="1"/>
          </p:cNvPicPr>
          <p:nvPr/>
        </p:nvPicPr>
        <p:blipFill>
          <a:blip r:embed="rId4"/>
          <a:stretch>
            <a:fillRect/>
          </a:stretch>
        </p:blipFill>
        <p:spPr>
          <a:xfrm>
            <a:off x="6361736" y="4626086"/>
            <a:ext cx="4872121" cy="1865197"/>
          </a:xfrm>
          <a:prstGeom prst="rect">
            <a:avLst/>
          </a:prstGeom>
        </p:spPr>
      </p:pic>
    </p:spTree>
    <p:extLst>
      <p:ext uri="{BB962C8B-B14F-4D97-AF65-F5344CB8AC3E}">
        <p14:creationId xmlns:p14="http://schemas.microsoft.com/office/powerpoint/2010/main" val="281006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Demo</a:t>
            </a:r>
          </a:p>
          <a:p>
            <a:pPr algn="ctr"/>
            <a:r>
              <a:rPr lang="es-ES" sz="3200" b="1" dirty="0" err="1"/>
              <a:t>Consumption</a:t>
            </a:r>
            <a:r>
              <a:rPr lang="es-ES" sz="3200" b="1" dirty="0"/>
              <a:t> </a:t>
            </a:r>
            <a:r>
              <a:rPr lang="es-ES" sz="3200" b="1" dirty="0" err="1"/>
              <a:t>Pricing</a:t>
            </a:r>
            <a:endParaRPr lang="es-ES" sz="3200" b="1" dirty="0"/>
          </a:p>
        </p:txBody>
      </p:sp>
      <p:pic>
        <p:nvPicPr>
          <p:cNvPr id="2050" name="Picture 2" descr="Resultado de imagen de logic apps">
            <a:extLst>
              <a:ext uri="{FF2B5EF4-FFF2-40B4-BE49-F238E27FC236}">
                <a16:creationId xmlns:a16="http://schemas.microsoft.com/office/drawing/2014/main" id="{7D99A426-A854-4D8D-B0F7-68368B6BD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419" y="205681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2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Azure Logic Apps – </a:t>
            </a:r>
            <a:r>
              <a:rPr lang="en-US" sz="3600" dirty="0"/>
              <a:t>Integrated Service Environment</a:t>
            </a:r>
            <a:endParaRPr lang="en-US" dirty="0"/>
          </a:p>
        </p:txBody>
      </p:sp>
      <p:sp>
        <p:nvSpPr>
          <p:cNvPr id="3" name="CuadroTexto 2">
            <a:extLst>
              <a:ext uri="{FF2B5EF4-FFF2-40B4-BE49-F238E27FC236}">
                <a16:creationId xmlns:a16="http://schemas.microsoft.com/office/drawing/2014/main" id="{4A45F47A-C657-43B6-A560-0189677A4E95}"/>
              </a:ext>
            </a:extLst>
          </p:cNvPr>
          <p:cNvSpPr txBox="1"/>
          <p:nvPr/>
        </p:nvSpPr>
        <p:spPr>
          <a:xfrm>
            <a:off x="838200" y="6308209"/>
            <a:ext cx="9651681" cy="369332"/>
          </a:xfrm>
          <a:prstGeom prst="rect">
            <a:avLst/>
          </a:prstGeom>
          <a:noFill/>
        </p:spPr>
        <p:txBody>
          <a:bodyPr wrap="none" rtlCol="0">
            <a:spAutoFit/>
          </a:bodyPr>
          <a:lstStyle/>
          <a:p>
            <a:r>
              <a:rPr lang="es-ES" dirty="0">
                <a:hlinkClick r:id="rId3"/>
              </a:rPr>
              <a:t>https://docs.microsoft.com/en-us/azure/connectors/apis-list?toc=%2fazure%2flogic-apps%2ftoc.json</a:t>
            </a:r>
            <a:endParaRPr lang="es-ES" dirty="0"/>
          </a:p>
        </p:txBody>
      </p:sp>
      <p:pic>
        <p:nvPicPr>
          <p:cNvPr id="5" name="Imagen 4">
            <a:extLst>
              <a:ext uri="{FF2B5EF4-FFF2-40B4-BE49-F238E27FC236}">
                <a16:creationId xmlns:a16="http://schemas.microsoft.com/office/drawing/2014/main" id="{3DF18173-7467-4787-B634-ED2B8721273D}"/>
              </a:ext>
            </a:extLst>
          </p:cNvPr>
          <p:cNvPicPr>
            <a:picLocks noChangeAspect="1"/>
          </p:cNvPicPr>
          <p:nvPr/>
        </p:nvPicPr>
        <p:blipFill>
          <a:blip r:embed="rId4"/>
          <a:stretch>
            <a:fillRect/>
          </a:stretch>
        </p:blipFill>
        <p:spPr>
          <a:xfrm>
            <a:off x="975598" y="1690688"/>
            <a:ext cx="10240804" cy="3905795"/>
          </a:xfrm>
          <a:prstGeom prst="rect">
            <a:avLst/>
          </a:prstGeom>
        </p:spPr>
      </p:pic>
    </p:spTree>
    <p:extLst>
      <p:ext uri="{BB962C8B-B14F-4D97-AF65-F5344CB8AC3E}">
        <p14:creationId xmlns:p14="http://schemas.microsoft.com/office/powerpoint/2010/main" val="115534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Azure Logic Apps – </a:t>
            </a:r>
            <a:r>
              <a:rPr lang="en-US" sz="3600" dirty="0"/>
              <a:t>Integrated Service Environment</a:t>
            </a:r>
            <a:endParaRPr lang="en-US" dirty="0"/>
          </a:p>
        </p:txBody>
      </p:sp>
      <p:pic>
        <p:nvPicPr>
          <p:cNvPr id="4" name="Imagen 3">
            <a:extLst>
              <a:ext uri="{FF2B5EF4-FFF2-40B4-BE49-F238E27FC236}">
                <a16:creationId xmlns:a16="http://schemas.microsoft.com/office/drawing/2014/main" id="{CA7CE6C6-6875-4229-8210-591788F9213F}"/>
              </a:ext>
            </a:extLst>
          </p:cNvPr>
          <p:cNvPicPr>
            <a:picLocks noChangeAspect="1"/>
          </p:cNvPicPr>
          <p:nvPr/>
        </p:nvPicPr>
        <p:blipFill>
          <a:blip r:embed="rId3"/>
          <a:stretch>
            <a:fillRect/>
          </a:stretch>
        </p:blipFill>
        <p:spPr>
          <a:xfrm>
            <a:off x="944491" y="1501173"/>
            <a:ext cx="8173591" cy="4582164"/>
          </a:xfrm>
          <a:prstGeom prst="rect">
            <a:avLst/>
          </a:prstGeom>
        </p:spPr>
      </p:pic>
      <p:sp>
        <p:nvSpPr>
          <p:cNvPr id="3" name="CuadroTexto 2">
            <a:extLst>
              <a:ext uri="{FF2B5EF4-FFF2-40B4-BE49-F238E27FC236}">
                <a16:creationId xmlns:a16="http://schemas.microsoft.com/office/drawing/2014/main" id="{4A45F47A-C657-43B6-A560-0189677A4E95}"/>
              </a:ext>
            </a:extLst>
          </p:cNvPr>
          <p:cNvSpPr txBox="1"/>
          <p:nvPr/>
        </p:nvSpPr>
        <p:spPr>
          <a:xfrm>
            <a:off x="838200" y="6308209"/>
            <a:ext cx="9651681" cy="369332"/>
          </a:xfrm>
          <a:prstGeom prst="rect">
            <a:avLst/>
          </a:prstGeom>
          <a:noFill/>
        </p:spPr>
        <p:txBody>
          <a:bodyPr wrap="none" rtlCol="0">
            <a:spAutoFit/>
          </a:bodyPr>
          <a:lstStyle/>
          <a:p>
            <a:r>
              <a:rPr lang="es-ES" dirty="0">
                <a:hlinkClick r:id="rId4"/>
              </a:rPr>
              <a:t>https://docs.microsoft.com/en-us/azure/connectors/apis-list?toc=%2fazure%2flogic-apps%2ftoc.json</a:t>
            </a:r>
            <a:endParaRPr lang="es-ES" dirty="0"/>
          </a:p>
        </p:txBody>
      </p:sp>
    </p:spTree>
    <p:extLst>
      <p:ext uri="{BB962C8B-B14F-4D97-AF65-F5344CB8AC3E}">
        <p14:creationId xmlns:p14="http://schemas.microsoft.com/office/powerpoint/2010/main" val="309037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Demo</a:t>
            </a:r>
          </a:p>
          <a:p>
            <a:pPr algn="ctr"/>
            <a:r>
              <a:rPr lang="es-ES" sz="3200" b="1" dirty="0" err="1"/>
              <a:t>Integrated</a:t>
            </a:r>
            <a:r>
              <a:rPr lang="es-ES" sz="3200" b="1" dirty="0"/>
              <a:t> </a:t>
            </a:r>
            <a:r>
              <a:rPr lang="es-ES" sz="3200" b="1" dirty="0" err="1"/>
              <a:t>Service</a:t>
            </a:r>
            <a:r>
              <a:rPr lang="es-ES" sz="3200" b="1" dirty="0"/>
              <a:t> </a:t>
            </a:r>
            <a:r>
              <a:rPr lang="es-ES" sz="3200" b="1" dirty="0" err="1"/>
              <a:t>Environment</a:t>
            </a:r>
            <a:r>
              <a:rPr lang="es-ES" sz="3200" b="1" dirty="0"/>
              <a:t> (</a:t>
            </a:r>
            <a:r>
              <a:rPr lang="es-ES" sz="3200" b="1" dirty="0" err="1"/>
              <a:t>Fixed</a:t>
            </a:r>
            <a:r>
              <a:rPr lang="es-ES" sz="3200" b="1" dirty="0"/>
              <a:t> </a:t>
            </a:r>
            <a:r>
              <a:rPr lang="es-ES" sz="3200" b="1" dirty="0" err="1"/>
              <a:t>pricing</a:t>
            </a:r>
            <a:r>
              <a:rPr lang="es-ES" sz="3200" b="1" dirty="0"/>
              <a:t>)</a:t>
            </a:r>
          </a:p>
        </p:txBody>
      </p:sp>
      <p:pic>
        <p:nvPicPr>
          <p:cNvPr id="2050" name="Picture 2" descr="Resultado de imagen de logic apps">
            <a:extLst>
              <a:ext uri="{FF2B5EF4-FFF2-40B4-BE49-F238E27FC236}">
                <a16:creationId xmlns:a16="http://schemas.microsoft.com/office/drawing/2014/main" id="{7D99A426-A854-4D8D-B0F7-68368B6BD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419" y="205681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267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n-US" sz="6600" dirty="0"/>
              <a:t>Flow vs Logic Apps</a:t>
            </a:r>
            <a:endParaRPr lang="es-ES" sz="6600" b="1" dirty="0"/>
          </a:p>
        </p:txBody>
      </p:sp>
      <p:pic>
        <p:nvPicPr>
          <p:cNvPr id="4" name="Picture 2" descr="Resultado de imagen de microsoft flow">
            <a:extLst>
              <a:ext uri="{FF2B5EF4-FFF2-40B4-BE49-F238E27FC236}">
                <a16:creationId xmlns:a16="http://schemas.microsoft.com/office/drawing/2014/main" id="{3B5FFC44-B33D-4FF6-9D7E-63988A85D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297" y="21488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de logic apps">
            <a:extLst>
              <a:ext uri="{FF2B5EF4-FFF2-40B4-BE49-F238E27FC236}">
                <a16:creationId xmlns:a16="http://schemas.microsoft.com/office/drawing/2014/main" id="{E0CD86AD-1943-4BFE-9882-EE4CA27FB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5918" y="2148888"/>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19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Flow vs Azure Logic Apps</a:t>
            </a:r>
          </a:p>
        </p:txBody>
      </p:sp>
      <p:graphicFrame>
        <p:nvGraphicFramePr>
          <p:cNvPr id="4" name="Tabla 3">
            <a:extLst>
              <a:ext uri="{FF2B5EF4-FFF2-40B4-BE49-F238E27FC236}">
                <a16:creationId xmlns:a16="http://schemas.microsoft.com/office/drawing/2014/main" id="{63B439E5-69CD-4202-8688-4B24C0E42347}"/>
              </a:ext>
            </a:extLst>
          </p:cNvPr>
          <p:cNvGraphicFramePr>
            <a:graphicFrameLocks noGrp="1"/>
          </p:cNvGraphicFramePr>
          <p:nvPr>
            <p:extLst>
              <p:ext uri="{D42A27DB-BD31-4B8C-83A1-F6EECF244321}">
                <p14:modId xmlns:p14="http://schemas.microsoft.com/office/powerpoint/2010/main" val="1492270454"/>
              </p:ext>
            </p:extLst>
          </p:nvPr>
        </p:nvGraphicFramePr>
        <p:xfrm>
          <a:off x="2400300" y="2159635"/>
          <a:ext cx="7391400" cy="4333240"/>
        </p:xfrm>
        <a:graphic>
          <a:graphicData uri="http://schemas.openxmlformats.org/drawingml/2006/table">
            <a:tbl>
              <a:tblPr firstRow="1" bandRow="1">
                <a:tableStyleId>{5C22544A-7EE6-4342-B048-85BDC9FD1C3A}</a:tableStyleId>
              </a:tblPr>
              <a:tblGrid>
                <a:gridCol w="4635674">
                  <a:extLst>
                    <a:ext uri="{9D8B030D-6E8A-4147-A177-3AD203B41FA5}">
                      <a16:colId xmlns:a16="http://schemas.microsoft.com/office/drawing/2014/main" val="81643602"/>
                    </a:ext>
                  </a:extLst>
                </a:gridCol>
                <a:gridCol w="1077238">
                  <a:extLst>
                    <a:ext uri="{9D8B030D-6E8A-4147-A177-3AD203B41FA5}">
                      <a16:colId xmlns:a16="http://schemas.microsoft.com/office/drawing/2014/main" val="3808721331"/>
                    </a:ext>
                  </a:extLst>
                </a:gridCol>
                <a:gridCol w="1678488">
                  <a:extLst>
                    <a:ext uri="{9D8B030D-6E8A-4147-A177-3AD203B41FA5}">
                      <a16:colId xmlns:a16="http://schemas.microsoft.com/office/drawing/2014/main" val="1956812487"/>
                    </a:ext>
                  </a:extLst>
                </a:gridCol>
              </a:tblGrid>
              <a:tr h="370840">
                <a:tc>
                  <a:txBody>
                    <a:bodyPr/>
                    <a:lstStyle/>
                    <a:p>
                      <a:pPr algn="ctr"/>
                      <a:r>
                        <a:rPr lang="ca-ES" dirty="0" err="1"/>
                        <a:t>Funcionalidad</a:t>
                      </a:r>
                      <a:endParaRPr lang="ca-ES" dirty="0"/>
                    </a:p>
                  </a:txBody>
                  <a:tcPr/>
                </a:tc>
                <a:tc>
                  <a:txBody>
                    <a:bodyPr/>
                    <a:lstStyle/>
                    <a:p>
                      <a:pPr algn="ctr"/>
                      <a:r>
                        <a:rPr lang="ca-ES" dirty="0" err="1"/>
                        <a:t>Flow</a:t>
                      </a:r>
                      <a:endParaRPr lang="ca-ES" dirty="0"/>
                    </a:p>
                  </a:txBody>
                  <a:tcPr/>
                </a:tc>
                <a:tc>
                  <a:txBody>
                    <a:bodyPr/>
                    <a:lstStyle/>
                    <a:p>
                      <a:pPr algn="ctr"/>
                      <a:r>
                        <a:rPr lang="ca-ES" dirty="0"/>
                        <a:t>Logic </a:t>
                      </a:r>
                      <a:r>
                        <a:rPr lang="ca-ES" dirty="0" err="1"/>
                        <a:t>Apps</a:t>
                      </a:r>
                      <a:endParaRPr lang="ca-ES" dirty="0"/>
                    </a:p>
                  </a:txBody>
                  <a:tcPr/>
                </a:tc>
                <a:extLst>
                  <a:ext uri="{0D108BD9-81ED-4DB2-BD59-A6C34878D82A}">
                    <a16:rowId xmlns:a16="http://schemas.microsoft.com/office/drawing/2014/main" val="672007168"/>
                  </a:ext>
                </a:extLst>
              </a:tr>
              <a:tr h="370840">
                <a:tc>
                  <a:txBody>
                    <a:bodyPr/>
                    <a:lstStyle/>
                    <a:p>
                      <a:r>
                        <a:rPr lang="es-ES" noProof="0"/>
                        <a:t>App móvil (botón)</a:t>
                      </a:r>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latin typeface="Wingdings 2" panose="05020102010507070707" pitchFamily="18" charset="2"/>
                      </a:endParaRPr>
                    </a:p>
                  </a:txBody>
                  <a:tcPr/>
                </a:tc>
                <a:tc>
                  <a:txBody>
                    <a:bodyPr/>
                    <a:lstStyle/>
                    <a:p>
                      <a:pPr algn="ctr"/>
                      <a:r>
                        <a:rPr lang="es-ES" sz="2000" kern="1200" dirty="0">
                          <a:solidFill>
                            <a:schemeClr val="dk1"/>
                          </a:solidFill>
                          <a:effectLst/>
                          <a:latin typeface="Wingdings 2" panose="05020102010507070707" pitchFamily="18" charset="2"/>
                          <a:ea typeface="+mn-ea"/>
                          <a:cs typeface="+mn-cs"/>
                        </a:rPr>
                        <a:t>O</a:t>
                      </a:r>
                      <a:endParaRPr lang="ca-ES" sz="2000" dirty="0">
                        <a:latin typeface="Wingdings 2" panose="05020102010507070707" pitchFamily="18" charset="2"/>
                      </a:endParaRPr>
                    </a:p>
                  </a:txBody>
                  <a:tcPr/>
                </a:tc>
                <a:extLst>
                  <a:ext uri="{0D108BD9-81ED-4DB2-BD59-A6C34878D82A}">
                    <a16:rowId xmlns:a16="http://schemas.microsoft.com/office/drawing/2014/main" val="3368002933"/>
                  </a:ext>
                </a:extLst>
              </a:tr>
              <a:tr h="370840">
                <a:tc>
                  <a:txBody>
                    <a:bodyPr/>
                    <a:lstStyle/>
                    <a:p>
                      <a:r>
                        <a:rPr lang="es-ES" noProof="0"/>
                        <a:t>Aprobaciones</a:t>
                      </a:r>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tc>
                  <a:txBody>
                    <a:bodyPr/>
                    <a:lstStyle/>
                    <a:p>
                      <a:pPr algn="ctr"/>
                      <a:r>
                        <a:rPr lang="es-ES" sz="2000" kern="1200" dirty="0">
                          <a:solidFill>
                            <a:schemeClr val="dk1"/>
                          </a:solidFill>
                          <a:effectLst/>
                          <a:latin typeface="Wingdings 2" panose="05020102010507070707" pitchFamily="18" charset="2"/>
                          <a:ea typeface="+mn-ea"/>
                          <a:cs typeface="+mn-cs"/>
                        </a:rPr>
                        <a:t>O</a:t>
                      </a:r>
                      <a:endParaRPr lang="ca-ES" sz="2000" dirty="0"/>
                    </a:p>
                  </a:txBody>
                  <a:tcPr/>
                </a:tc>
                <a:extLst>
                  <a:ext uri="{0D108BD9-81ED-4DB2-BD59-A6C34878D82A}">
                    <a16:rowId xmlns:a16="http://schemas.microsoft.com/office/drawing/2014/main" val="1582475837"/>
                  </a:ext>
                </a:extLst>
              </a:tr>
              <a:tr h="370840">
                <a:tc>
                  <a:txBody>
                    <a:bodyPr/>
                    <a:lstStyle/>
                    <a:p>
                      <a:r>
                        <a:rPr lang="es-ES" noProof="0"/>
                        <a:t>Blockchain</a:t>
                      </a:r>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tc>
                  <a:txBody>
                    <a:bodyPr/>
                    <a:lstStyle/>
                    <a:p>
                      <a:pPr algn="ctr"/>
                      <a:r>
                        <a:rPr lang="es-ES" sz="2000" kern="1200" dirty="0">
                          <a:solidFill>
                            <a:schemeClr val="dk1"/>
                          </a:solidFill>
                          <a:effectLst/>
                          <a:latin typeface="Wingdings 2" panose="05020102010507070707" pitchFamily="18" charset="2"/>
                          <a:ea typeface="+mn-ea"/>
                          <a:cs typeface="+mn-cs"/>
                        </a:rPr>
                        <a:t>O</a:t>
                      </a:r>
                      <a:endParaRPr lang="ca-ES" sz="2000" dirty="0"/>
                    </a:p>
                  </a:txBody>
                  <a:tcPr/>
                </a:tc>
                <a:extLst>
                  <a:ext uri="{0D108BD9-81ED-4DB2-BD59-A6C34878D82A}">
                    <a16:rowId xmlns:a16="http://schemas.microsoft.com/office/drawing/2014/main" val="3135799698"/>
                  </a:ext>
                </a:extLst>
              </a:tr>
              <a:tr h="370840">
                <a:tc>
                  <a:txBody>
                    <a:bodyPr/>
                    <a:lstStyle/>
                    <a:p>
                      <a:r>
                        <a:rPr lang="es-ES" noProof="0"/>
                        <a:t>Creación de apps con Visio</a:t>
                      </a:r>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tc>
                  <a:txBody>
                    <a:bodyPr/>
                    <a:lstStyle/>
                    <a:p>
                      <a:pPr algn="ctr"/>
                      <a:r>
                        <a:rPr lang="es-ES" sz="2000" kern="1200" dirty="0">
                          <a:solidFill>
                            <a:schemeClr val="dk1"/>
                          </a:solidFill>
                          <a:effectLst/>
                          <a:latin typeface="Wingdings 2" panose="05020102010507070707" pitchFamily="18" charset="2"/>
                          <a:ea typeface="+mn-ea"/>
                          <a:cs typeface="+mn-cs"/>
                        </a:rPr>
                        <a:t>O</a:t>
                      </a:r>
                      <a:endParaRPr lang="ca-ES" sz="2000" dirty="0"/>
                    </a:p>
                  </a:txBody>
                  <a:tcPr/>
                </a:tc>
                <a:extLst>
                  <a:ext uri="{0D108BD9-81ED-4DB2-BD59-A6C34878D82A}">
                    <a16:rowId xmlns:a16="http://schemas.microsoft.com/office/drawing/2014/main" val="614900143"/>
                  </a:ext>
                </a:extLst>
              </a:tr>
              <a:tr h="370840">
                <a:tc>
                  <a:txBody>
                    <a:bodyPr/>
                    <a:lstStyle/>
                    <a:p>
                      <a:r>
                        <a:rPr lang="es-ES" noProof="0"/>
                        <a:t>Ejecución de código Javascript</a:t>
                      </a:r>
                    </a:p>
                  </a:txBody>
                  <a:tcPr/>
                </a:tc>
                <a:tc>
                  <a:txBody>
                    <a:bodyPr/>
                    <a:lstStyle/>
                    <a:p>
                      <a:pPr algn="ctr"/>
                      <a:r>
                        <a:rPr lang="es-ES" sz="2000" kern="1200" dirty="0">
                          <a:solidFill>
                            <a:schemeClr val="dk1"/>
                          </a:solidFill>
                          <a:effectLst/>
                          <a:latin typeface="Wingdings 2" panose="05020102010507070707" pitchFamily="18" charset="2"/>
                          <a:ea typeface="+mn-ea"/>
                          <a:cs typeface="+mn-cs"/>
                        </a:rPr>
                        <a:t>O</a:t>
                      </a:r>
                      <a:endParaRPr lang="ca-ES" sz="2000" dirty="0"/>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extLst>
                  <a:ext uri="{0D108BD9-81ED-4DB2-BD59-A6C34878D82A}">
                    <a16:rowId xmlns:a16="http://schemas.microsoft.com/office/drawing/2014/main" val="2287622212"/>
                  </a:ext>
                </a:extLst>
              </a:tr>
              <a:tr h="370840">
                <a:tc>
                  <a:txBody>
                    <a:bodyPr/>
                    <a:lstStyle/>
                    <a:p>
                      <a:r>
                        <a:rPr lang="es-ES" noProof="0"/>
                        <a:t>Integración con Forms</a:t>
                      </a:r>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extLst>
                  <a:ext uri="{0D108BD9-81ED-4DB2-BD59-A6C34878D82A}">
                    <a16:rowId xmlns:a16="http://schemas.microsoft.com/office/drawing/2014/main" val="786842200"/>
                  </a:ext>
                </a:extLst>
              </a:tr>
              <a:tr h="370840">
                <a:tc>
                  <a:txBody>
                    <a:bodyPr/>
                    <a:lstStyle/>
                    <a:p>
                      <a:r>
                        <a:rPr lang="es-ES" noProof="0"/>
                        <a:t>Redes Sociales</a:t>
                      </a:r>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extLst>
                  <a:ext uri="{0D108BD9-81ED-4DB2-BD59-A6C34878D82A}">
                    <a16:rowId xmlns:a16="http://schemas.microsoft.com/office/drawing/2014/main" val="3650546159"/>
                  </a:ext>
                </a:extLst>
              </a:tr>
              <a:tr h="370840">
                <a:tc>
                  <a:txBody>
                    <a:bodyPr/>
                    <a:lstStyle/>
                    <a:p>
                      <a:r>
                        <a:rPr lang="es-ES" noProof="0"/>
                        <a:t>Sincronización con OneDrive, DropBox, Box,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kern="1200" dirty="0">
                          <a:solidFill>
                            <a:schemeClr val="dk1"/>
                          </a:solidFill>
                          <a:effectLst/>
                          <a:latin typeface="Wingdings 2" panose="05020102010507070707" pitchFamily="18" charset="2"/>
                          <a:ea typeface="+mn-ea"/>
                          <a:cs typeface="+mn-cs"/>
                        </a:rPr>
                        <a:t>P</a:t>
                      </a:r>
                      <a:endParaRPr lang="ca-ES" sz="2000" dirty="0"/>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extLst>
                  <a:ext uri="{0D108BD9-81ED-4DB2-BD59-A6C34878D82A}">
                    <a16:rowId xmlns:a16="http://schemas.microsoft.com/office/drawing/2014/main" val="2219974494"/>
                  </a:ext>
                </a:extLst>
              </a:tr>
              <a:tr h="370840">
                <a:tc>
                  <a:txBody>
                    <a:bodyPr/>
                    <a:lstStyle/>
                    <a:p>
                      <a:r>
                        <a:rPr lang="es-ES" noProof="0"/>
                        <a:t>Uso de ficheros XML</a:t>
                      </a:r>
                    </a:p>
                  </a:txBody>
                  <a:tcPr/>
                </a:tc>
                <a:tc>
                  <a:txBody>
                    <a:bodyPr/>
                    <a:lstStyle/>
                    <a:p>
                      <a:pPr algn="ctr"/>
                      <a:r>
                        <a:rPr lang="es-ES" sz="2000" kern="1200" dirty="0">
                          <a:solidFill>
                            <a:schemeClr val="dk1"/>
                          </a:solidFill>
                          <a:effectLst/>
                          <a:latin typeface="Wingdings 2" panose="05020102010507070707" pitchFamily="18" charset="2"/>
                          <a:ea typeface="+mn-ea"/>
                          <a:cs typeface="+mn-cs"/>
                        </a:rPr>
                        <a:t>O</a:t>
                      </a:r>
                      <a:endParaRPr lang="ca-ES" sz="2000" dirty="0"/>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extLst>
                  <a:ext uri="{0D108BD9-81ED-4DB2-BD59-A6C34878D82A}">
                    <a16:rowId xmlns:a16="http://schemas.microsoft.com/office/drawing/2014/main" val="1768097871"/>
                  </a:ext>
                </a:extLst>
              </a:tr>
              <a:tr h="370840">
                <a:tc>
                  <a:txBody>
                    <a:bodyPr/>
                    <a:lstStyle/>
                    <a:p>
                      <a:r>
                        <a:rPr lang="es-ES" noProof="0" dirty="0"/>
                        <a:t>Uso de formatos de fichero EDI</a:t>
                      </a:r>
                    </a:p>
                  </a:txBody>
                  <a:tcPr/>
                </a:tc>
                <a:tc>
                  <a:txBody>
                    <a:bodyPr/>
                    <a:lstStyle/>
                    <a:p>
                      <a:pPr algn="ctr"/>
                      <a:r>
                        <a:rPr lang="es-ES" sz="2000" kern="1200" dirty="0">
                          <a:solidFill>
                            <a:schemeClr val="dk1"/>
                          </a:solidFill>
                          <a:effectLst/>
                          <a:latin typeface="Wingdings 2" panose="05020102010507070707" pitchFamily="18" charset="2"/>
                          <a:ea typeface="+mn-ea"/>
                          <a:cs typeface="+mn-cs"/>
                        </a:rPr>
                        <a:t>O</a:t>
                      </a:r>
                      <a:endParaRPr lang="ca-ES" sz="2000" dirty="0"/>
                    </a:p>
                  </a:txBody>
                  <a:tcPr/>
                </a:tc>
                <a:tc>
                  <a:txBody>
                    <a:bodyPr/>
                    <a:lstStyle/>
                    <a:p>
                      <a:pPr algn="ctr"/>
                      <a:r>
                        <a:rPr lang="es-ES" sz="2000" kern="1200" dirty="0">
                          <a:solidFill>
                            <a:schemeClr val="dk1"/>
                          </a:solidFill>
                          <a:effectLst/>
                          <a:latin typeface="Wingdings 2" panose="05020102010507070707" pitchFamily="18" charset="2"/>
                          <a:ea typeface="+mn-ea"/>
                          <a:cs typeface="+mn-cs"/>
                        </a:rPr>
                        <a:t>P</a:t>
                      </a:r>
                      <a:endParaRPr lang="ca-ES" sz="2000" dirty="0"/>
                    </a:p>
                  </a:txBody>
                  <a:tcPr/>
                </a:tc>
                <a:extLst>
                  <a:ext uri="{0D108BD9-81ED-4DB2-BD59-A6C34878D82A}">
                    <a16:rowId xmlns:a16="http://schemas.microsoft.com/office/drawing/2014/main" val="3665663284"/>
                  </a:ext>
                </a:extLst>
              </a:tr>
            </a:tbl>
          </a:graphicData>
        </a:graphic>
      </p:graphicFrame>
    </p:spTree>
    <p:extLst>
      <p:ext uri="{BB962C8B-B14F-4D97-AF65-F5344CB8AC3E}">
        <p14:creationId xmlns:p14="http://schemas.microsoft.com/office/powerpoint/2010/main" val="241628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Flow vs Azure Logic Apps - </a:t>
            </a:r>
            <a:r>
              <a:rPr lang="en-US" dirty="0" err="1"/>
              <a:t>Monitorización</a:t>
            </a:r>
            <a:endParaRPr lang="en-US" dirty="0"/>
          </a:p>
        </p:txBody>
      </p:sp>
      <p:pic>
        <p:nvPicPr>
          <p:cNvPr id="5" name="Imagen 4">
            <a:extLst>
              <a:ext uri="{FF2B5EF4-FFF2-40B4-BE49-F238E27FC236}">
                <a16:creationId xmlns:a16="http://schemas.microsoft.com/office/drawing/2014/main" id="{A267995E-9DF5-4C8F-B35E-3C4FE6568282}"/>
              </a:ext>
            </a:extLst>
          </p:cNvPr>
          <p:cNvPicPr/>
          <p:nvPr/>
        </p:nvPicPr>
        <p:blipFill>
          <a:blip r:embed="rId3"/>
          <a:stretch>
            <a:fillRect/>
          </a:stretch>
        </p:blipFill>
        <p:spPr>
          <a:xfrm>
            <a:off x="301859" y="2595083"/>
            <a:ext cx="5442985" cy="2668693"/>
          </a:xfrm>
          <a:prstGeom prst="rect">
            <a:avLst/>
          </a:prstGeom>
        </p:spPr>
      </p:pic>
      <p:sp>
        <p:nvSpPr>
          <p:cNvPr id="11" name="CuadroTexto 10">
            <a:extLst>
              <a:ext uri="{FF2B5EF4-FFF2-40B4-BE49-F238E27FC236}">
                <a16:creationId xmlns:a16="http://schemas.microsoft.com/office/drawing/2014/main" id="{FEF273DD-B4BC-4824-821C-F58B9436DD69}"/>
              </a:ext>
            </a:extLst>
          </p:cNvPr>
          <p:cNvSpPr txBox="1"/>
          <p:nvPr/>
        </p:nvSpPr>
        <p:spPr>
          <a:xfrm>
            <a:off x="513567" y="5749447"/>
            <a:ext cx="5231277" cy="584775"/>
          </a:xfrm>
          <a:prstGeom prst="rect">
            <a:avLst/>
          </a:prstGeom>
          <a:noFill/>
        </p:spPr>
        <p:txBody>
          <a:bodyPr wrap="square" rtlCol="0">
            <a:spAutoFit/>
          </a:bodyPr>
          <a:lstStyle/>
          <a:p>
            <a:pPr algn="ctr"/>
            <a:r>
              <a:rPr lang="ca-ES" sz="3200" i="1" dirty="0" err="1"/>
              <a:t>Flow</a:t>
            </a:r>
            <a:endParaRPr lang="ca-ES" sz="3200" i="1" dirty="0"/>
          </a:p>
        </p:txBody>
      </p:sp>
      <p:sp>
        <p:nvSpPr>
          <p:cNvPr id="12" name="CuadroTexto 11">
            <a:extLst>
              <a:ext uri="{FF2B5EF4-FFF2-40B4-BE49-F238E27FC236}">
                <a16:creationId xmlns:a16="http://schemas.microsoft.com/office/drawing/2014/main" id="{E580DBF9-F554-4AFB-8170-0DCD819E715F}"/>
              </a:ext>
            </a:extLst>
          </p:cNvPr>
          <p:cNvSpPr txBox="1"/>
          <p:nvPr/>
        </p:nvSpPr>
        <p:spPr>
          <a:xfrm>
            <a:off x="6096000" y="5782839"/>
            <a:ext cx="5257800" cy="584775"/>
          </a:xfrm>
          <a:prstGeom prst="rect">
            <a:avLst/>
          </a:prstGeom>
          <a:noFill/>
        </p:spPr>
        <p:txBody>
          <a:bodyPr wrap="square" rtlCol="0">
            <a:spAutoFit/>
          </a:bodyPr>
          <a:lstStyle/>
          <a:p>
            <a:pPr algn="ctr"/>
            <a:r>
              <a:rPr lang="ca-ES" sz="3200" i="1" dirty="0"/>
              <a:t>Logic </a:t>
            </a:r>
            <a:r>
              <a:rPr lang="ca-ES" sz="3200" i="1" dirty="0" err="1"/>
              <a:t>Apps</a:t>
            </a:r>
            <a:endParaRPr lang="ca-ES" sz="3200" i="1" dirty="0"/>
          </a:p>
        </p:txBody>
      </p:sp>
      <p:pic>
        <p:nvPicPr>
          <p:cNvPr id="13" name="Imagen 12">
            <a:extLst>
              <a:ext uri="{FF2B5EF4-FFF2-40B4-BE49-F238E27FC236}">
                <a16:creationId xmlns:a16="http://schemas.microsoft.com/office/drawing/2014/main" id="{5C210B64-8059-4EFF-B8B1-E7CA7538A8D6}"/>
              </a:ext>
            </a:extLst>
          </p:cNvPr>
          <p:cNvPicPr/>
          <p:nvPr/>
        </p:nvPicPr>
        <p:blipFill>
          <a:blip r:embed="rId4"/>
          <a:stretch>
            <a:fillRect/>
          </a:stretch>
        </p:blipFill>
        <p:spPr>
          <a:xfrm>
            <a:off x="6158631" y="2764026"/>
            <a:ext cx="5731510" cy="2070735"/>
          </a:xfrm>
          <a:prstGeom prst="rect">
            <a:avLst/>
          </a:prstGeom>
        </p:spPr>
      </p:pic>
    </p:spTree>
    <p:extLst>
      <p:ext uri="{BB962C8B-B14F-4D97-AF65-F5344CB8AC3E}">
        <p14:creationId xmlns:p14="http://schemas.microsoft.com/office/powerpoint/2010/main" val="255524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Flow vs Azure Logic Apps - </a:t>
            </a:r>
            <a:r>
              <a:rPr lang="en-US" dirty="0" err="1"/>
              <a:t>Monitorización</a:t>
            </a:r>
            <a:endParaRPr lang="en-US" dirty="0"/>
          </a:p>
        </p:txBody>
      </p:sp>
      <p:sp>
        <p:nvSpPr>
          <p:cNvPr id="11" name="CuadroTexto 10">
            <a:extLst>
              <a:ext uri="{FF2B5EF4-FFF2-40B4-BE49-F238E27FC236}">
                <a16:creationId xmlns:a16="http://schemas.microsoft.com/office/drawing/2014/main" id="{FEF273DD-B4BC-4824-821C-F58B9436DD69}"/>
              </a:ext>
            </a:extLst>
          </p:cNvPr>
          <p:cNvSpPr txBox="1"/>
          <p:nvPr/>
        </p:nvSpPr>
        <p:spPr>
          <a:xfrm>
            <a:off x="513567" y="5749447"/>
            <a:ext cx="5231277" cy="584775"/>
          </a:xfrm>
          <a:prstGeom prst="rect">
            <a:avLst/>
          </a:prstGeom>
          <a:noFill/>
        </p:spPr>
        <p:txBody>
          <a:bodyPr wrap="square" rtlCol="0">
            <a:spAutoFit/>
          </a:bodyPr>
          <a:lstStyle/>
          <a:p>
            <a:pPr algn="ctr"/>
            <a:r>
              <a:rPr lang="ca-ES" sz="3200" i="1" dirty="0" err="1"/>
              <a:t>Flow</a:t>
            </a:r>
            <a:r>
              <a:rPr lang="ca-ES" sz="3200" i="1" dirty="0"/>
              <a:t> </a:t>
            </a:r>
            <a:r>
              <a:rPr lang="ca-ES" sz="3200" i="1" dirty="0" err="1"/>
              <a:t>Plan</a:t>
            </a:r>
            <a:r>
              <a:rPr lang="ca-ES" sz="3200" i="1" dirty="0"/>
              <a:t> 2</a:t>
            </a:r>
          </a:p>
        </p:txBody>
      </p:sp>
      <p:sp>
        <p:nvSpPr>
          <p:cNvPr id="12" name="CuadroTexto 11">
            <a:extLst>
              <a:ext uri="{FF2B5EF4-FFF2-40B4-BE49-F238E27FC236}">
                <a16:creationId xmlns:a16="http://schemas.microsoft.com/office/drawing/2014/main" id="{E580DBF9-F554-4AFB-8170-0DCD819E715F}"/>
              </a:ext>
            </a:extLst>
          </p:cNvPr>
          <p:cNvSpPr txBox="1"/>
          <p:nvPr/>
        </p:nvSpPr>
        <p:spPr>
          <a:xfrm>
            <a:off x="6096000" y="5908100"/>
            <a:ext cx="5257800" cy="584775"/>
          </a:xfrm>
          <a:prstGeom prst="rect">
            <a:avLst/>
          </a:prstGeom>
          <a:noFill/>
        </p:spPr>
        <p:txBody>
          <a:bodyPr wrap="square" rtlCol="0">
            <a:spAutoFit/>
          </a:bodyPr>
          <a:lstStyle/>
          <a:p>
            <a:pPr algn="ctr"/>
            <a:r>
              <a:rPr lang="ca-ES" sz="3200" i="1" dirty="0"/>
              <a:t>Logic </a:t>
            </a:r>
            <a:r>
              <a:rPr lang="ca-ES" sz="3200" i="1" dirty="0" err="1"/>
              <a:t>Apps</a:t>
            </a:r>
            <a:endParaRPr lang="ca-ES" sz="3200" i="1" dirty="0"/>
          </a:p>
        </p:txBody>
      </p:sp>
      <p:pic>
        <p:nvPicPr>
          <p:cNvPr id="10" name="Imagen 9">
            <a:extLst>
              <a:ext uri="{FF2B5EF4-FFF2-40B4-BE49-F238E27FC236}">
                <a16:creationId xmlns:a16="http://schemas.microsoft.com/office/drawing/2014/main" id="{139A1D6F-4B03-417A-8D71-62B12E0FBF98}"/>
              </a:ext>
            </a:extLst>
          </p:cNvPr>
          <p:cNvPicPr/>
          <p:nvPr/>
        </p:nvPicPr>
        <p:blipFill>
          <a:blip r:embed="rId3"/>
          <a:stretch>
            <a:fillRect/>
          </a:stretch>
        </p:blipFill>
        <p:spPr>
          <a:xfrm>
            <a:off x="6889102" y="1850202"/>
            <a:ext cx="3194350" cy="3493927"/>
          </a:xfrm>
          <a:prstGeom prst="rect">
            <a:avLst/>
          </a:prstGeom>
        </p:spPr>
      </p:pic>
      <p:pic>
        <p:nvPicPr>
          <p:cNvPr id="13" name="Imagen 12" descr="https://procsi.blob.core.windows.net/blog-images/3-Flowanalytics.png">
            <a:extLst>
              <a:ext uri="{FF2B5EF4-FFF2-40B4-BE49-F238E27FC236}">
                <a16:creationId xmlns:a16="http://schemas.microsoft.com/office/drawing/2014/main" id="{5C424D1B-590F-4690-89AF-2C8C669CCB4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567" y="1941799"/>
            <a:ext cx="5731510" cy="3397885"/>
          </a:xfrm>
          <a:prstGeom prst="rect">
            <a:avLst/>
          </a:prstGeom>
          <a:noFill/>
          <a:ln>
            <a:noFill/>
          </a:ln>
        </p:spPr>
      </p:pic>
    </p:spTree>
    <p:extLst>
      <p:ext uri="{BB962C8B-B14F-4D97-AF65-F5344CB8AC3E}">
        <p14:creationId xmlns:p14="http://schemas.microsoft.com/office/powerpoint/2010/main" val="1308836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Flow vs Azure Logic Apps - Desarrollo</a:t>
            </a:r>
          </a:p>
        </p:txBody>
      </p:sp>
      <p:sp>
        <p:nvSpPr>
          <p:cNvPr id="11" name="CuadroTexto 10">
            <a:extLst>
              <a:ext uri="{FF2B5EF4-FFF2-40B4-BE49-F238E27FC236}">
                <a16:creationId xmlns:a16="http://schemas.microsoft.com/office/drawing/2014/main" id="{FEF273DD-B4BC-4824-821C-F58B9436DD69}"/>
              </a:ext>
            </a:extLst>
          </p:cNvPr>
          <p:cNvSpPr txBox="1"/>
          <p:nvPr/>
        </p:nvSpPr>
        <p:spPr>
          <a:xfrm>
            <a:off x="513567" y="5749447"/>
            <a:ext cx="5231277" cy="584775"/>
          </a:xfrm>
          <a:prstGeom prst="rect">
            <a:avLst/>
          </a:prstGeom>
          <a:noFill/>
        </p:spPr>
        <p:txBody>
          <a:bodyPr wrap="square" rtlCol="0">
            <a:spAutoFit/>
          </a:bodyPr>
          <a:lstStyle/>
          <a:p>
            <a:pPr algn="ctr"/>
            <a:r>
              <a:rPr lang="ca-ES" sz="3200" i="1" dirty="0" err="1"/>
              <a:t>Flow</a:t>
            </a:r>
            <a:endParaRPr lang="ca-ES" sz="3200" i="1" dirty="0"/>
          </a:p>
        </p:txBody>
      </p:sp>
      <p:sp>
        <p:nvSpPr>
          <p:cNvPr id="12" name="CuadroTexto 11">
            <a:extLst>
              <a:ext uri="{FF2B5EF4-FFF2-40B4-BE49-F238E27FC236}">
                <a16:creationId xmlns:a16="http://schemas.microsoft.com/office/drawing/2014/main" id="{E580DBF9-F554-4AFB-8170-0DCD819E715F}"/>
              </a:ext>
            </a:extLst>
          </p:cNvPr>
          <p:cNvSpPr txBox="1"/>
          <p:nvPr/>
        </p:nvSpPr>
        <p:spPr>
          <a:xfrm>
            <a:off x="6096000" y="5908100"/>
            <a:ext cx="5257800" cy="584775"/>
          </a:xfrm>
          <a:prstGeom prst="rect">
            <a:avLst/>
          </a:prstGeom>
          <a:noFill/>
        </p:spPr>
        <p:txBody>
          <a:bodyPr wrap="square" rtlCol="0">
            <a:spAutoFit/>
          </a:bodyPr>
          <a:lstStyle/>
          <a:p>
            <a:pPr algn="ctr"/>
            <a:r>
              <a:rPr lang="ca-ES" sz="3200" i="1" dirty="0"/>
              <a:t>Logic </a:t>
            </a:r>
            <a:r>
              <a:rPr lang="ca-ES" sz="3200" i="1" dirty="0" err="1"/>
              <a:t>Apps</a:t>
            </a:r>
            <a:endParaRPr lang="ca-ES" sz="3200" i="1" dirty="0"/>
          </a:p>
        </p:txBody>
      </p:sp>
      <p:pic>
        <p:nvPicPr>
          <p:cNvPr id="8" name="Imagen 7">
            <a:extLst>
              <a:ext uri="{FF2B5EF4-FFF2-40B4-BE49-F238E27FC236}">
                <a16:creationId xmlns:a16="http://schemas.microsoft.com/office/drawing/2014/main" id="{6925AA14-E9AC-4726-9D5C-366487A26B25}"/>
              </a:ext>
            </a:extLst>
          </p:cNvPr>
          <p:cNvPicPr/>
          <p:nvPr/>
        </p:nvPicPr>
        <p:blipFill>
          <a:blip r:embed="rId3"/>
          <a:stretch>
            <a:fillRect/>
          </a:stretch>
        </p:blipFill>
        <p:spPr>
          <a:xfrm>
            <a:off x="5946923" y="1445015"/>
            <a:ext cx="5731510" cy="1991995"/>
          </a:xfrm>
          <a:prstGeom prst="rect">
            <a:avLst/>
          </a:prstGeom>
        </p:spPr>
      </p:pic>
      <p:pic>
        <p:nvPicPr>
          <p:cNvPr id="9" name="Imagen 8" descr="Choose &quot;Download&quot;">
            <a:extLst>
              <a:ext uri="{FF2B5EF4-FFF2-40B4-BE49-F238E27FC236}">
                <a16:creationId xmlns:a16="http://schemas.microsoft.com/office/drawing/2014/main" id="{8126EBF5-A2F0-4A31-8D40-130ED9C547D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46923" y="3327460"/>
            <a:ext cx="5731510" cy="2580640"/>
          </a:xfrm>
          <a:prstGeom prst="rect">
            <a:avLst/>
          </a:prstGeom>
          <a:noFill/>
          <a:ln>
            <a:noFill/>
          </a:ln>
        </p:spPr>
      </p:pic>
      <p:pic>
        <p:nvPicPr>
          <p:cNvPr id="3" name="Imagen 2">
            <a:extLst>
              <a:ext uri="{FF2B5EF4-FFF2-40B4-BE49-F238E27FC236}">
                <a16:creationId xmlns:a16="http://schemas.microsoft.com/office/drawing/2014/main" id="{22282538-7B01-4069-8CC3-AEB95EBC62B1}"/>
              </a:ext>
            </a:extLst>
          </p:cNvPr>
          <p:cNvPicPr>
            <a:picLocks noChangeAspect="1"/>
          </p:cNvPicPr>
          <p:nvPr/>
        </p:nvPicPr>
        <p:blipFill>
          <a:blip r:embed="rId5"/>
          <a:stretch>
            <a:fillRect/>
          </a:stretch>
        </p:blipFill>
        <p:spPr>
          <a:xfrm>
            <a:off x="385552" y="1942481"/>
            <a:ext cx="5359291" cy="2973038"/>
          </a:xfrm>
          <a:prstGeom prst="rect">
            <a:avLst/>
          </a:prstGeom>
        </p:spPr>
      </p:pic>
    </p:spTree>
    <p:extLst>
      <p:ext uri="{BB962C8B-B14F-4D97-AF65-F5344CB8AC3E}">
        <p14:creationId xmlns:p14="http://schemas.microsoft.com/office/powerpoint/2010/main" val="266740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D1185BC3-60D6-40DF-BA56-99EEED8618C6}"/>
              </a:ext>
            </a:extLst>
          </p:cNvPr>
          <p:cNvPicPr>
            <a:picLocks noChangeAspect="1"/>
          </p:cNvPicPr>
          <p:nvPr/>
        </p:nvPicPr>
        <p:blipFill>
          <a:blip r:embed="rId3"/>
          <a:stretch>
            <a:fillRect/>
          </a:stretch>
        </p:blipFill>
        <p:spPr>
          <a:xfrm>
            <a:off x="8976984" y="5842127"/>
            <a:ext cx="3010422" cy="946458"/>
          </a:xfrm>
          <a:prstGeom prst="rect">
            <a:avLst/>
          </a:prstGeom>
        </p:spPr>
      </p:pic>
      <p:sp>
        <p:nvSpPr>
          <p:cNvPr id="7" name="Título 1">
            <a:extLst>
              <a:ext uri="{FF2B5EF4-FFF2-40B4-BE49-F238E27FC236}">
                <a16:creationId xmlns:a16="http://schemas.microsoft.com/office/drawing/2014/main" id="{89F99167-D3D0-481A-AE9E-589E892CA937}"/>
              </a:ext>
            </a:extLst>
          </p:cNvPr>
          <p:cNvSpPr txBox="1">
            <a:spLocks/>
          </p:cNvSpPr>
          <p:nvPr/>
        </p:nvSpPr>
        <p:spPr>
          <a:xfrm>
            <a:off x="4310302" y="1240077"/>
            <a:ext cx="7677104" cy="1219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t>Ferran Chopo Garcia</a:t>
            </a:r>
          </a:p>
        </p:txBody>
      </p:sp>
      <p:sp>
        <p:nvSpPr>
          <p:cNvPr id="8" name="Título 1">
            <a:extLst>
              <a:ext uri="{FF2B5EF4-FFF2-40B4-BE49-F238E27FC236}">
                <a16:creationId xmlns:a16="http://schemas.microsoft.com/office/drawing/2014/main" id="{72CB7D58-F7A9-4904-9732-E129D5BC744A}"/>
              </a:ext>
            </a:extLst>
          </p:cNvPr>
          <p:cNvSpPr txBox="1">
            <a:spLocks/>
          </p:cNvSpPr>
          <p:nvPr/>
        </p:nvSpPr>
        <p:spPr>
          <a:xfrm>
            <a:off x="4421687" y="2444663"/>
            <a:ext cx="7467597" cy="8350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IT Consultant &amp; Trainer</a:t>
            </a:r>
          </a:p>
          <a:p>
            <a:pPr algn="ctr"/>
            <a:r>
              <a:rPr lang="en-US" sz="4000" b="1" dirty="0"/>
              <a:t>@</a:t>
            </a:r>
            <a:r>
              <a:rPr lang="en-US" sz="4000" b="1" dirty="0" err="1"/>
              <a:t>fchopo</a:t>
            </a:r>
            <a:endParaRPr lang="en-US" sz="4000" b="1" dirty="0"/>
          </a:p>
        </p:txBody>
      </p:sp>
      <p:sp>
        <p:nvSpPr>
          <p:cNvPr id="10" name="Título 1">
            <a:extLst>
              <a:ext uri="{FF2B5EF4-FFF2-40B4-BE49-F238E27FC236}">
                <a16:creationId xmlns:a16="http://schemas.microsoft.com/office/drawing/2014/main" id="{3C726309-FA88-4D1C-AA25-A28FB939FF2B}"/>
              </a:ext>
            </a:extLst>
          </p:cNvPr>
          <p:cNvSpPr txBox="1">
            <a:spLocks/>
          </p:cNvSpPr>
          <p:nvPr/>
        </p:nvSpPr>
        <p:spPr>
          <a:xfrm>
            <a:off x="583134" y="4339636"/>
            <a:ext cx="11404271" cy="1219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#Freelance #Office 365 #SharePoint #Basket #Music</a:t>
            </a:r>
          </a:p>
        </p:txBody>
      </p:sp>
      <p:pic>
        <p:nvPicPr>
          <p:cNvPr id="3" name="Imagen 2">
            <a:extLst>
              <a:ext uri="{FF2B5EF4-FFF2-40B4-BE49-F238E27FC236}">
                <a16:creationId xmlns:a16="http://schemas.microsoft.com/office/drawing/2014/main" id="{ABF01ED1-E58B-41C2-8418-53706385C578}"/>
              </a:ext>
            </a:extLst>
          </p:cNvPr>
          <p:cNvPicPr>
            <a:picLocks noChangeAspect="1"/>
          </p:cNvPicPr>
          <p:nvPr/>
        </p:nvPicPr>
        <p:blipFill>
          <a:blip r:embed="rId4"/>
          <a:stretch>
            <a:fillRect/>
          </a:stretch>
        </p:blipFill>
        <p:spPr>
          <a:xfrm>
            <a:off x="817555" y="897698"/>
            <a:ext cx="3078650" cy="3093929"/>
          </a:xfrm>
          <a:prstGeom prst="rect">
            <a:avLst/>
          </a:prstGeom>
        </p:spPr>
      </p:pic>
    </p:spTree>
    <p:extLst>
      <p:ext uri="{BB962C8B-B14F-4D97-AF65-F5344CB8AC3E}">
        <p14:creationId xmlns:p14="http://schemas.microsoft.com/office/powerpoint/2010/main" val="3166650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Conclusiones</a:t>
            </a:r>
          </a:p>
        </p:txBody>
      </p:sp>
    </p:spTree>
    <p:extLst>
      <p:ext uri="{BB962C8B-B14F-4D97-AF65-F5344CB8AC3E}">
        <p14:creationId xmlns:p14="http://schemas.microsoft.com/office/powerpoint/2010/main" val="2045782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Conclusiones</a:t>
            </a:r>
            <a:endParaRPr lang="en-US" dirty="0"/>
          </a:p>
        </p:txBody>
      </p:sp>
      <p:sp>
        <p:nvSpPr>
          <p:cNvPr id="6" name="CuadroTexto 5">
            <a:extLst>
              <a:ext uri="{FF2B5EF4-FFF2-40B4-BE49-F238E27FC236}">
                <a16:creationId xmlns:a16="http://schemas.microsoft.com/office/drawing/2014/main" id="{A9BA66AB-605E-43C5-8EFF-3B2446EE8211}"/>
              </a:ext>
            </a:extLst>
          </p:cNvPr>
          <p:cNvSpPr txBox="1"/>
          <p:nvPr/>
        </p:nvSpPr>
        <p:spPr>
          <a:xfrm>
            <a:off x="838199" y="1515324"/>
            <a:ext cx="10848585" cy="2400657"/>
          </a:xfrm>
          <a:prstGeom prst="rect">
            <a:avLst/>
          </a:prstGeom>
          <a:noFill/>
        </p:spPr>
        <p:txBody>
          <a:bodyPr wrap="square" rtlCol="0">
            <a:spAutoFit/>
          </a:bodyPr>
          <a:lstStyle/>
          <a:p>
            <a:pPr marL="285750" indent="-285750">
              <a:buFont typeface="Arial" panose="020B0604020202020204" pitchFamily="34" charset="0"/>
              <a:buChar char="•"/>
            </a:pPr>
            <a:r>
              <a:rPr lang="es-UY" sz="2400" dirty="0"/>
              <a:t>Flow</a:t>
            </a:r>
            <a:endParaRPr lang="es-UY" sz="2000" dirty="0"/>
          </a:p>
          <a:p>
            <a:pPr marL="742932" lvl="1" indent="-285750">
              <a:buFont typeface="Arial" panose="020B0604020202020204" pitchFamily="34" charset="0"/>
              <a:buChar char="•"/>
            </a:pPr>
            <a:r>
              <a:rPr lang="es-UY" dirty="0"/>
              <a:t>Tenemos una suscripción de Office 365 y/o Dynamics 365, pero no de Azure.</a:t>
            </a:r>
            <a:endParaRPr lang="es-ES" dirty="0"/>
          </a:p>
          <a:p>
            <a:pPr marL="742932" lvl="1" indent="-285750">
              <a:buFont typeface="Arial" panose="020B0604020202020204" pitchFamily="34" charset="0"/>
              <a:buChar char="•"/>
            </a:pPr>
            <a:r>
              <a:rPr lang="es-UY" dirty="0"/>
              <a:t>Necesitamos poder usar flujos de aprobación.</a:t>
            </a:r>
            <a:endParaRPr lang="es-ES" dirty="0"/>
          </a:p>
          <a:p>
            <a:pPr marL="742932" lvl="1" indent="-285750">
              <a:buFont typeface="Arial" panose="020B0604020202020204" pitchFamily="34" charset="0"/>
              <a:buChar char="•"/>
            </a:pPr>
            <a:r>
              <a:rPr lang="es-UY" dirty="0"/>
              <a:t>Necesitamos poder ejecutar una app desde el teléfono móvil.</a:t>
            </a:r>
            <a:endParaRPr lang="es-ES" dirty="0"/>
          </a:p>
          <a:p>
            <a:pPr marL="742932" lvl="1" indent="-285750">
              <a:buFont typeface="Arial" panose="020B0604020202020204" pitchFamily="34" charset="0"/>
              <a:buChar char="•"/>
            </a:pPr>
            <a:r>
              <a:rPr lang="es-UY" dirty="0"/>
              <a:t>No necesitamos usar acciones complejas de integración (EDI o XML).</a:t>
            </a:r>
            <a:endParaRPr lang="es-ES" dirty="0"/>
          </a:p>
          <a:p>
            <a:pPr marL="742932" lvl="1" indent="-285750">
              <a:buFont typeface="Arial" panose="020B0604020202020204" pitchFamily="34" charset="0"/>
              <a:buChar char="•"/>
            </a:pPr>
            <a:r>
              <a:rPr lang="es-UY" dirty="0"/>
              <a:t>No tenemos conocimiento de desarrollo o éste es muy básico.</a:t>
            </a:r>
            <a:endParaRPr lang="es-ES" dirty="0"/>
          </a:p>
          <a:p>
            <a:pPr marL="742932" lvl="1" indent="-285750">
              <a:buFont typeface="Arial" panose="020B0604020202020204" pitchFamily="34" charset="0"/>
              <a:buChar char="•"/>
            </a:pPr>
            <a:r>
              <a:rPr lang="es-UY" dirty="0"/>
              <a:t>No necesitamos control de código fuente y versionado.</a:t>
            </a:r>
            <a:endParaRPr lang="es-ES" dirty="0"/>
          </a:p>
          <a:p>
            <a:pPr marL="742932" lvl="1" indent="-285750">
              <a:buFont typeface="Arial" panose="020B0604020202020204" pitchFamily="34" charset="0"/>
              <a:buChar char="•"/>
            </a:pPr>
            <a:r>
              <a:rPr lang="es-UY" dirty="0"/>
              <a:t>No necesitamos monitorización avanzada.</a:t>
            </a:r>
            <a:endParaRPr lang="es-ES" sz="1400" dirty="0"/>
          </a:p>
        </p:txBody>
      </p:sp>
      <p:sp>
        <p:nvSpPr>
          <p:cNvPr id="8" name="CuadroTexto 7">
            <a:extLst>
              <a:ext uri="{FF2B5EF4-FFF2-40B4-BE49-F238E27FC236}">
                <a16:creationId xmlns:a16="http://schemas.microsoft.com/office/drawing/2014/main" id="{694902EA-183B-42B6-9CBF-4E720A41AA8B}"/>
              </a:ext>
            </a:extLst>
          </p:cNvPr>
          <p:cNvSpPr txBox="1"/>
          <p:nvPr/>
        </p:nvSpPr>
        <p:spPr>
          <a:xfrm>
            <a:off x="838199" y="4072721"/>
            <a:ext cx="10848585" cy="1846659"/>
          </a:xfrm>
          <a:prstGeom prst="rect">
            <a:avLst/>
          </a:prstGeom>
          <a:noFill/>
        </p:spPr>
        <p:txBody>
          <a:bodyPr wrap="square" rtlCol="0">
            <a:spAutoFit/>
          </a:bodyPr>
          <a:lstStyle/>
          <a:p>
            <a:pPr marL="285750" indent="-285750">
              <a:buFont typeface="Arial" panose="020B0604020202020204" pitchFamily="34" charset="0"/>
              <a:buChar char="•"/>
            </a:pPr>
            <a:r>
              <a:rPr lang="es-UY" sz="2400" dirty="0" err="1"/>
              <a:t>Logic</a:t>
            </a:r>
            <a:r>
              <a:rPr lang="es-UY" sz="2400" dirty="0"/>
              <a:t> Apps</a:t>
            </a:r>
          </a:p>
          <a:p>
            <a:pPr marL="742932" lvl="1" indent="-285750">
              <a:buFont typeface="Arial" panose="020B0604020202020204" pitchFamily="34" charset="0"/>
              <a:buChar char="•"/>
            </a:pPr>
            <a:r>
              <a:rPr lang="es-UY" dirty="0"/>
              <a:t>Tenemos una suscripción de Azure.</a:t>
            </a:r>
            <a:endParaRPr lang="es-ES" dirty="0"/>
          </a:p>
          <a:p>
            <a:pPr marL="742932" lvl="1" indent="-285750">
              <a:buFont typeface="Arial" panose="020B0604020202020204" pitchFamily="34" charset="0"/>
              <a:buChar char="•"/>
            </a:pPr>
            <a:r>
              <a:rPr lang="es-UY" dirty="0"/>
              <a:t>Queremos usar una experiencia de desarrollo con Visual Studio.</a:t>
            </a:r>
            <a:endParaRPr lang="es-ES" dirty="0"/>
          </a:p>
          <a:p>
            <a:pPr marL="742932" lvl="1" indent="-285750">
              <a:buFont typeface="Arial" panose="020B0604020202020204" pitchFamily="34" charset="0"/>
              <a:buChar char="•"/>
            </a:pPr>
            <a:r>
              <a:rPr lang="es-UY" dirty="0"/>
              <a:t>Necesitamos desarrollar </a:t>
            </a:r>
            <a:r>
              <a:rPr lang="es-UY" i="1" dirty="0"/>
              <a:t>Apps</a:t>
            </a:r>
            <a:r>
              <a:rPr lang="es-UY" dirty="0"/>
              <a:t> con cierta complejidad, así como trabajar con EDI o XML.</a:t>
            </a:r>
            <a:endParaRPr lang="es-ES" dirty="0"/>
          </a:p>
          <a:p>
            <a:pPr marL="742932" lvl="1" indent="-285750">
              <a:buFont typeface="Arial" panose="020B0604020202020204" pitchFamily="34" charset="0"/>
              <a:buChar char="•"/>
            </a:pPr>
            <a:r>
              <a:rPr lang="es-UY" dirty="0"/>
              <a:t>Necesitamos control sobre el código fuente y las versiones de nuestra App.</a:t>
            </a:r>
            <a:endParaRPr lang="es-ES" dirty="0"/>
          </a:p>
          <a:p>
            <a:pPr marL="742932" lvl="1" indent="-285750">
              <a:buFont typeface="Arial" panose="020B0604020202020204" pitchFamily="34" charset="0"/>
              <a:buChar char="•"/>
            </a:pPr>
            <a:r>
              <a:rPr lang="es-UY" dirty="0"/>
              <a:t>Necesitamos capacidades avanzadas de monitorización.</a:t>
            </a:r>
            <a:endParaRPr lang="es-ES" dirty="0"/>
          </a:p>
        </p:txBody>
      </p:sp>
    </p:spTree>
    <p:extLst>
      <p:ext uri="{BB962C8B-B14F-4D97-AF65-F5344CB8AC3E}">
        <p14:creationId xmlns:p14="http://schemas.microsoft.com/office/powerpoint/2010/main" val="2153279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0" y="2761888"/>
            <a:ext cx="12192000" cy="1219200"/>
          </a:xfrm>
        </p:spPr>
        <p:txBody>
          <a:bodyPr>
            <a:noAutofit/>
          </a:bodyPr>
          <a:lstStyle/>
          <a:p>
            <a:pPr algn="ctr"/>
            <a:r>
              <a:rPr lang="en-US" sz="9600" b="1" dirty="0" err="1">
                <a:solidFill>
                  <a:schemeClr val="tx1"/>
                </a:solidFill>
              </a:rPr>
              <a:t>Gràcies</a:t>
            </a:r>
            <a:r>
              <a:rPr lang="en-US" sz="9600" b="1" dirty="0">
                <a:solidFill>
                  <a:schemeClr val="tx1"/>
                </a:solidFill>
              </a:rPr>
              <a:t>!</a:t>
            </a:r>
          </a:p>
        </p:txBody>
      </p:sp>
      <p:pic>
        <p:nvPicPr>
          <p:cNvPr id="1028" name="Picture 4" descr="Imagen relacionada">
            <a:extLst>
              <a:ext uri="{FF2B5EF4-FFF2-40B4-BE49-F238E27FC236}">
                <a16:creationId xmlns:a16="http://schemas.microsoft.com/office/drawing/2014/main" id="{FDE03D38-4906-4A6D-AA7C-5C8AFAFEB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337" y="4637629"/>
            <a:ext cx="6102849" cy="2220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erni">
            <a:extLst>
              <a:ext uri="{FF2B5EF4-FFF2-40B4-BE49-F238E27FC236}">
                <a16:creationId xmlns:a16="http://schemas.microsoft.com/office/drawing/2014/main" id="{53AB4728-AF8C-40B4-887C-F5EC2E814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4517" y="735162"/>
            <a:ext cx="3728581" cy="9680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pizza and beers icon">
            <a:extLst>
              <a:ext uri="{FF2B5EF4-FFF2-40B4-BE49-F238E27FC236}">
                <a16:creationId xmlns:a16="http://schemas.microsoft.com/office/drawing/2014/main" id="{8C6A1C5D-6E1D-4A17-BE39-F93F9C0FC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99" y="475722"/>
            <a:ext cx="1362793" cy="13627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pizza and beers icon">
            <a:extLst>
              <a:ext uri="{FF2B5EF4-FFF2-40B4-BE49-F238E27FC236}">
                <a16:creationId xmlns:a16="http://schemas.microsoft.com/office/drawing/2014/main" id="{23949101-F570-4927-9271-427DB4AB5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256" y="385443"/>
            <a:ext cx="1492344" cy="145307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B6AF9CA-20EA-4B54-8B10-50A786F29EBB}"/>
              </a:ext>
            </a:extLst>
          </p:cNvPr>
          <p:cNvPicPr>
            <a:picLocks noChangeAspect="1"/>
          </p:cNvPicPr>
          <p:nvPr/>
        </p:nvPicPr>
        <p:blipFill>
          <a:blip r:embed="rId7"/>
          <a:stretch>
            <a:fillRect/>
          </a:stretch>
        </p:blipFill>
        <p:spPr>
          <a:xfrm>
            <a:off x="151814" y="4904461"/>
            <a:ext cx="5364945" cy="1686706"/>
          </a:xfrm>
          <a:prstGeom prst="rect">
            <a:avLst/>
          </a:prstGeom>
        </p:spPr>
      </p:pic>
    </p:spTree>
    <p:extLst>
      <p:ext uri="{BB962C8B-B14F-4D97-AF65-F5344CB8AC3E}">
        <p14:creationId xmlns:p14="http://schemas.microsoft.com/office/powerpoint/2010/main" val="871220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err="1"/>
              <a:t>Ápendice</a:t>
            </a:r>
            <a:endParaRPr lang="es-ES" sz="6600" b="1" dirty="0"/>
          </a:p>
        </p:txBody>
      </p:sp>
    </p:spTree>
    <p:extLst>
      <p:ext uri="{BB962C8B-B14F-4D97-AF65-F5344CB8AC3E}">
        <p14:creationId xmlns:p14="http://schemas.microsoft.com/office/powerpoint/2010/main" val="2973678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Referencias</a:t>
            </a:r>
            <a:endParaRPr lang="en-US" dirty="0"/>
          </a:p>
        </p:txBody>
      </p:sp>
      <p:sp>
        <p:nvSpPr>
          <p:cNvPr id="7" name="CuadroTexto 6">
            <a:extLst>
              <a:ext uri="{FF2B5EF4-FFF2-40B4-BE49-F238E27FC236}">
                <a16:creationId xmlns:a16="http://schemas.microsoft.com/office/drawing/2014/main" id="{9FAB5C2C-6E09-4A4F-A5A6-9E02AE5CB718}"/>
              </a:ext>
            </a:extLst>
          </p:cNvPr>
          <p:cNvSpPr txBox="1"/>
          <p:nvPr/>
        </p:nvSpPr>
        <p:spPr>
          <a:xfrm>
            <a:off x="838200" y="1690688"/>
            <a:ext cx="10848583" cy="4154984"/>
          </a:xfrm>
          <a:prstGeom prst="rect">
            <a:avLst/>
          </a:prstGeom>
          <a:noFill/>
        </p:spPr>
        <p:txBody>
          <a:bodyPr wrap="square" rtlCol="0">
            <a:spAutoFit/>
          </a:bodyPr>
          <a:lstStyle/>
          <a:p>
            <a:pPr marL="285750" indent="-285750">
              <a:buFont typeface="Arial" panose="020B0604020202020204" pitchFamily="34" charset="0"/>
              <a:buChar char="•"/>
            </a:pPr>
            <a:r>
              <a:rPr lang="es-ES" sz="2400" dirty="0" err="1"/>
              <a:t>Logic</a:t>
            </a:r>
            <a:r>
              <a:rPr lang="es-ES" sz="2400" dirty="0"/>
              <a:t> apps </a:t>
            </a:r>
            <a:r>
              <a:rPr lang="es-ES" sz="2400" dirty="0" err="1"/>
              <a:t>pricing</a:t>
            </a:r>
            <a:r>
              <a:rPr lang="es-ES" sz="2400" dirty="0"/>
              <a:t>: </a:t>
            </a:r>
            <a:r>
              <a:rPr lang="es-ES" sz="2400" dirty="0">
                <a:hlinkClick r:id="rId3"/>
              </a:rPr>
              <a:t>https://docs.microsoft.com/es-es/azure/logic-apps/logic-apps-pricing</a:t>
            </a:r>
            <a:endParaRPr lang="es-ES" sz="2400" dirty="0"/>
          </a:p>
          <a:p>
            <a:endParaRPr lang="es-ES" sz="2400" dirty="0"/>
          </a:p>
          <a:p>
            <a:pPr marL="285750" indent="-285750">
              <a:buFont typeface="Arial" panose="020B0604020202020204" pitchFamily="34" charset="0"/>
              <a:buChar char="•"/>
            </a:pPr>
            <a:r>
              <a:rPr lang="es-ES" sz="2400" dirty="0" err="1"/>
              <a:t>Manage</a:t>
            </a:r>
            <a:r>
              <a:rPr lang="es-ES" sz="2400" dirty="0"/>
              <a:t> </a:t>
            </a:r>
            <a:r>
              <a:rPr lang="es-ES" sz="2400" dirty="0" err="1"/>
              <a:t>logic</a:t>
            </a:r>
            <a:r>
              <a:rPr lang="es-ES" sz="2400" dirty="0"/>
              <a:t> apps </a:t>
            </a:r>
            <a:r>
              <a:rPr lang="es-ES" sz="2400" dirty="0" err="1"/>
              <a:t>with</a:t>
            </a:r>
            <a:r>
              <a:rPr lang="es-ES" sz="2400" dirty="0"/>
              <a:t> Visual Studio: </a:t>
            </a:r>
            <a:r>
              <a:rPr lang="es-ES" sz="2400" dirty="0">
                <a:hlinkClick r:id="rId4"/>
              </a:rPr>
              <a:t>https://github.com/MicrosoftDocs/azure-docs/blob/master/articles/logic-apps/manage-logic-apps-with-visual-studio.md</a:t>
            </a:r>
            <a:endParaRPr lang="es-ES" sz="2400" dirty="0"/>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err="1"/>
              <a:t>Introduction</a:t>
            </a:r>
            <a:r>
              <a:rPr lang="es-ES" sz="2400" dirty="0"/>
              <a:t> </a:t>
            </a:r>
            <a:r>
              <a:rPr lang="es-ES" sz="2400" dirty="0" err="1"/>
              <a:t>to</a:t>
            </a:r>
            <a:r>
              <a:rPr lang="es-ES" sz="2400" dirty="0"/>
              <a:t> Azure </a:t>
            </a:r>
            <a:r>
              <a:rPr lang="es-ES" sz="2400" dirty="0" err="1"/>
              <a:t>Integration</a:t>
            </a:r>
            <a:r>
              <a:rPr lang="es-ES" sz="2400" dirty="0"/>
              <a:t> </a:t>
            </a:r>
            <a:r>
              <a:rPr lang="es-ES" sz="2400" dirty="0" err="1"/>
              <a:t>Service</a:t>
            </a:r>
            <a:r>
              <a:rPr lang="es-ES" sz="2400" dirty="0"/>
              <a:t> </a:t>
            </a:r>
            <a:r>
              <a:rPr lang="es-ES" sz="2400" dirty="0" err="1"/>
              <a:t>Environment</a:t>
            </a:r>
            <a:r>
              <a:rPr lang="es-ES" sz="2400" dirty="0"/>
              <a:t> </a:t>
            </a:r>
            <a:r>
              <a:rPr lang="es-ES" sz="2400" dirty="0" err="1"/>
              <a:t>for</a:t>
            </a:r>
            <a:r>
              <a:rPr lang="es-ES" sz="2400" dirty="0"/>
              <a:t> </a:t>
            </a:r>
            <a:r>
              <a:rPr lang="es-ES" sz="2400" dirty="0" err="1"/>
              <a:t>Logic</a:t>
            </a:r>
            <a:r>
              <a:rPr lang="es-ES" sz="2400"/>
              <a:t> Apps: </a:t>
            </a:r>
            <a:r>
              <a:rPr lang="es-ES" sz="2400" dirty="0">
                <a:hlinkClick r:id="rId5"/>
              </a:rPr>
              <a:t>https://azure.microsoft.com/en-us/resources/videos/azure-friday-introduction-to-azure-integration-service-environment-for-logic-apps/</a:t>
            </a:r>
            <a:endParaRPr lang="es-ES" sz="2200" dirty="0"/>
          </a:p>
          <a:p>
            <a:endParaRPr lang="ca-ES" sz="2400" dirty="0"/>
          </a:p>
          <a:p>
            <a:pPr marL="285750" indent="-285750">
              <a:buFont typeface="Arial" panose="020B0604020202020204" pitchFamily="34" charset="0"/>
              <a:buChar char="•"/>
            </a:pPr>
            <a:endParaRPr lang="ca-ES" sz="2400" i="1" dirty="0"/>
          </a:p>
        </p:txBody>
      </p:sp>
    </p:spTree>
    <p:extLst>
      <p:ext uri="{BB962C8B-B14F-4D97-AF65-F5344CB8AC3E}">
        <p14:creationId xmlns:p14="http://schemas.microsoft.com/office/powerpoint/2010/main" val="3633672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0" y="476250"/>
            <a:ext cx="12192000" cy="1219200"/>
          </a:xfrm>
        </p:spPr>
        <p:txBody>
          <a:bodyPr>
            <a:noAutofit/>
          </a:bodyPr>
          <a:lstStyle/>
          <a:p>
            <a:pPr algn="ctr"/>
            <a:r>
              <a:rPr lang="en-US" sz="9600" b="1" dirty="0" err="1">
                <a:solidFill>
                  <a:schemeClr val="tx1"/>
                </a:solidFill>
              </a:rPr>
              <a:t>Gràcies</a:t>
            </a:r>
            <a:r>
              <a:rPr lang="en-US" sz="9600" b="1" dirty="0">
                <a:solidFill>
                  <a:schemeClr val="tx1"/>
                </a:solidFill>
              </a:rPr>
              <a:t>!</a:t>
            </a:r>
          </a:p>
        </p:txBody>
      </p:sp>
      <p:pic>
        <p:nvPicPr>
          <p:cNvPr id="1028" name="Picture 4" descr="Imagen relacionada">
            <a:extLst>
              <a:ext uri="{FF2B5EF4-FFF2-40B4-BE49-F238E27FC236}">
                <a16:creationId xmlns:a16="http://schemas.microsoft.com/office/drawing/2014/main" id="{FDE03D38-4906-4A6D-AA7C-5C8AFAFEB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337" y="4637629"/>
            <a:ext cx="6102849" cy="2220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erni">
            <a:extLst>
              <a:ext uri="{FF2B5EF4-FFF2-40B4-BE49-F238E27FC236}">
                <a16:creationId xmlns:a16="http://schemas.microsoft.com/office/drawing/2014/main" id="{53AB4728-AF8C-40B4-887C-F5EC2E814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419" y="2602637"/>
            <a:ext cx="7027529" cy="1824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pizza and beers icon">
            <a:extLst>
              <a:ext uri="{FF2B5EF4-FFF2-40B4-BE49-F238E27FC236}">
                <a16:creationId xmlns:a16="http://schemas.microsoft.com/office/drawing/2014/main" id="{8C6A1C5D-6E1D-4A17-BE39-F93F9C0FC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99" y="475722"/>
            <a:ext cx="1362793" cy="13627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pizza and beers icon">
            <a:extLst>
              <a:ext uri="{FF2B5EF4-FFF2-40B4-BE49-F238E27FC236}">
                <a16:creationId xmlns:a16="http://schemas.microsoft.com/office/drawing/2014/main" id="{23949101-F570-4927-9271-427DB4AB5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256" y="385443"/>
            <a:ext cx="1492344" cy="145307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B6AF9CA-20EA-4B54-8B10-50A786F29EBB}"/>
              </a:ext>
            </a:extLst>
          </p:cNvPr>
          <p:cNvPicPr>
            <a:picLocks noChangeAspect="1"/>
          </p:cNvPicPr>
          <p:nvPr/>
        </p:nvPicPr>
        <p:blipFill>
          <a:blip r:embed="rId7"/>
          <a:stretch>
            <a:fillRect/>
          </a:stretch>
        </p:blipFill>
        <p:spPr>
          <a:xfrm>
            <a:off x="151814" y="4904461"/>
            <a:ext cx="5364945" cy="1686706"/>
          </a:xfrm>
          <a:prstGeom prst="rect">
            <a:avLst/>
          </a:prstGeom>
        </p:spPr>
      </p:pic>
    </p:spTree>
    <p:extLst>
      <p:ext uri="{BB962C8B-B14F-4D97-AF65-F5344CB8AC3E}">
        <p14:creationId xmlns:p14="http://schemas.microsoft.com/office/powerpoint/2010/main" val="230222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Microsoft Flow</a:t>
            </a:r>
          </a:p>
        </p:txBody>
      </p:sp>
    </p:spTree>
    <p:extLst>
      <p:ext uri="{BB962C8B-B14F-4D97-AF65-F5344CB8AC3E}">
        <p14:creationId xmlns:p14="http://schemas.microsoft.com/office/powerpoint/2010/main" val="3918280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Microsoft Flow</a:t>
            </a:r>
          </a:p>
        </p:txBody>
      </p:sp>
      <p:sp>
        <p:nvSpPr>
          <p:cNvPr id="3" name="CuadroTexto 2">
            <a:extLst>
              <a:ext uri="{FF2B5EF4-FFF2-40B4-BE49-F238E27FC236}">
                <a16:creationId xmlns:a16="http://schemas.microsoft.com/office/drawing/2014/main" id="{48D5494F-D7D0-4FB7-96E6-3097019CB713}"/>
              </a:ext>
            </a:extLst>
          </p:cNvPr>
          <p:cNvSpPr txBox="1"/>
          <p:nvPr/>
        </p:nvSpPr>
        <p:spPr>
          <a:xfrm>
            <a:off x="838200" y="1690688"/>
            <a:ext cx="10848583" cy="5786199"/>
          </a:xfrm>
          <a:prstGeom prst="rect">
            <a:avLst/>
          </a:prstGeom>
          <a:noFill/>
        </p:spPr>
        <p:txBody>
          <a:bodyPr wrap="square" rtlCol="0">
            <a:spAutoFit/>
          </a:bodyPr>
          <a:lstStyle/>
          <a:p>
            <a:pPr marL="285750" indent="-285750">
              <a:buFont typeface="Arial" panose="020B0604020202020204" pitchFamily="34" charset="0"/>
              <a:buChar char="•"/>
            </a:pPr>
            <a:r>
              <a:rPr lang="es-ES" sz="2400" dirty="0"/>
              <a:t>Automatización de tareas, integración de aplicaciones, aprobaciones.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Dirigido al </a:t>
            </a:r>
            <a:r>
              <a:rPr lang="es-ES" sz="2400" i="1" dirty="0" err="1"/>
              <a:t>Citizen</a:t>
            </a:r>
            <a:r>
              <a:rPr lang="es-ES" sz="2400" i="1" dirty="0"/>
              <a:t> </a:t>
            </a:r>
            <a:r>
              <a:rPr lang="es-ES" sz="2400" i="1" dirty="0" err="1"/>
              <a:t>Developer</a:t>
            </a:r>
            <a:r>
              <a:rPr lang="es-ES" sz="2400" i="1" dirty="0"/>
              <a:t>.</a:t>
            </a:r>
          </a:p>
          <a:p>
            <a:pPr marL="742932" lvl="1" indent="-285750">
              <a:buFont typeface="Arial" panose="020B0604020202020204" pitchFamily="34" charset="0"/>
              <a:buChar char="•"/>
            </a:pPr>
            <a:r>
              <a:rPr lang="es-ES" sz="2200" i="1" dirty="0"/>
              <a:t>“A </a:t>
            </a:r>
            <a:r>
              <a:rPr lang="es-ES" sz="2200" b="1" i="1" dirty="0" err="1"/>
              <a:t>citizen</a:t>
            </a:r>
            <a:r>
              <a:rPr lang="es-ES" sz="2200" b="1" i="1" dirty="0"/>
              <a:t> </a:t>
            </a:r>
            <a:r>
              <a:rPr lang="es-ES" sz="2200" b="1" i="1" dirty="0" err="1"/>
              <a:t>developer</a:t>
            </a:r>
            <a:r>
              <a:rPr lang="es-ES" sz="2200" i="1" dirty="0"/>
              <a:t> </a:t>
            </a:r>
            <a:r>
              <a:rPr lang="es-ES" sz="2200" i="1" dirty="0" err="1"/>
              <a:t>is</a:t>
            </a:r>
            <a:r>
              <a:rPr lang="es-ES" sz="2200" i="1" dirty="0"/>
              <a:t> a </a:t>
            </a:r>
            <a:r>
              <a:rPr lang="es-ES" sz="2200" i="1" dirty="0" err="1"/>
              <a:t>user</a:t>
            </a:r>
            <a:r>
              <a:rPr lang="es-ES" sz="2200" i="1" dirty="0"/>
              <a:t> </a:t>
            </a:r>
            <a:r>
              <a:rPr lang="es-ES" sz="2200" i="1" dirty="0" err="1"/>
              <a:t>who</a:t>
            </a:r>
            <a:r>
              <a:rPr lang="es-ES" sz="2200" i="1" dirty="0"/>
              <a:t> </a:t>
            </a:r>
            <a:r>
              <a:rPr lang="es-ES" sz="2200" i="1" dirty="0" err="1"/>
              <a:t>creates</a:t>
            </a:r>
            <a:r>
              <a:rPr lang="es-ES" sz="2200" i="1" dirty="0"/>
              <a:t> new </a:t>
            </a:r>
            <a:r>
              <a:rPr lang="es-ES" sz="2200" i="1" dirty="0" err="1"/>
              <a:t>business</a:t>
            </a:r>
            <a:r>
              <a:rPr lang="es-ES" sz="2200" i="1" dirty="0"/>
              <a:t> </a:t>
            </a:r>
            <a:r>
              <a:rPr lang="es-ES" sz="2200" i="1" dirty="0" err="1"/>
              <a:t>applications</a:t>
            </a:r>
            <a:r>
              <a:rPr lang="es-ES" sz="2200" i="1" dirty="0"/>
              <a:t> </a:t>
            </a:r>
            <a:r>
              <a:rPr lang="es-ES" sz="2200" i="1" dirty="0" err="1"/>
              <a:t>for</a:t>
            </a:r>
            <a:r>
              <a:rPr lang="es-ES" sz="2200" i="1" dirty="0"/>
              <a:t> </a:t>
            </a:r>
            <a:r>
              <a:rPr lang="es-ES" sz="2200" i="1" dirty="0" err="1"/>
              <a:t>consumption</a:t>
            </a:r>
            <a:r>
              <a:rPr lang="es-ES" sz="2200" i="1" dirty="0"/>
              <a:t> </a:t>
            </a:r>
            <a:r>
              <a:rPr lang="es-ES" sz="2200" i="1" dirty="0" err="1"/>
              <a:t>by</a:t>
            </a:r>
            <a:r>
              <a:rPr lang="es-ES" sz="2200" i="1" dirty="0"/>
              <a:t> </a:t>
            </a:r>
            <a:r>
              <a:rPr lang="es-ES" sz="2200" i="1" dirty="0" err="1"/>
              <a:t>others</a:t>
            </a:r>
            <a:r>
              <a:rPr lang="es-ES" sz="2200" i="1" dirty="0"/>
              <a:t> </a:t>
            </a:r>
            <a:r>
              <a:rPr lang="es-ES" sz="2200" i="1" dirty="0" err="1"/>
              <a:t>using</a:t>
            </a:r>
            <a:r>
              <a:rPr lang="es-ES" sz="2200" i="1" dirty="0"/>
              <a:t> </a:t>
            </a:r>
            <a:r>
              <a:rPr lang="es-ES" sz="2200" i="1" dirty="0" err="1"/>
              <a:t>development</a:t>
            </a:r>
            <a:r>
              <a:rPr lang="es-ES" sz="2200" i="1" dirty="0"/>
              <a:t> and </a:t>
            </a:r>
            <a:r>
              <a:rPr lang="es-ES" sz="2200" i="1" dirty="0" err="1"/>
              <a:t>runtime</a:t>
            </a:r>
            <a:r>
              <a:rPr lang="es-ES" sz="2200" i="1" dirty="0"/>
              <a:t> </a:t>
            </a:r>
            <a:r>
              <a:rPr lang="es-ES" sz="2200" i="1" dirty="0" err="1"/>
              <a:t>environments</a:t>
            </a:r>
            <a:r>
              <a:rPr lang="es-ES" sz="2200" i="1" dirty="0"/>
              <a:t> </a:t>
            </a:r>
            <a:r>
              <a:rPr lang="es-ES" sz="2200" i="1" dirty="0" err="1"/>
              <a:t>sanctioned</a:t>
            </a:r>
            <a:r>
              <a:rPr lang="es-ES" sz="2200" i="1" dirty="0"/>
              <a:t> </a:t>
            </a:r>
            <a:r>
              <a:rPr lang="es-ES" sz="2200" i="1" dirty="0" err="1"/>
              <a:t>by</a:t>
            </a:r>
            <a:r>
              <a:rPr lang="es-ES" sz="2200" i="1" dirty="0"/>
              <a:t> </a:t>
            </a:r>
            <a:r>
              <a:rPr lang="es-ES" sz="2200" i="1" dirty="0" err="1"/>
              <a:t>corporate</a:t>
            </a:r>
            <a:r>
              <a:rPr lang="es-ES" sz="2200" i="1" dirty="0"/>
              <a:t> IT.” - </a:t>
            </a:r>
            <a:r>
              <a:rPr lang="es-ES" sz="2200" dirty="0"/>
              <a:t>Gartner</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Incluido en </a:t>
            </a:r>
            <a:r>
              <a:rPr lang="es-ES" sz="2400" i="1" dirty="0"/>
              <a:t>Office 365</a:t>
            </a:r>
            <a:r>
              <a:rPr lang="es-ES" sz="2400" dirty="0"/>
              <a:t> y </a:t>
            </a:r>
            <a:r>
              <a:rPr lang="es-ES" sz="2400" i="1" dirty="0"/>
              <a:t>Dynamics 365.</a:t>
            </a:r>
          </a:p>
          <a:p>
            <a:pPr marL="285750" indent="-285750">
              <a:buFont typeface="Arial" panose="020B0604020202020204" pitchFamily="34" charset="0"/>
              <a:buChar char="•"/>
            </a:pPr>
            <a:endParaRPr lang="es-ES" sz="2400" i="1" dirty="0"/>
          </a:p>
          <a:p>
            <a:pPr marL="285750" indent="-285750">
              <a:buFont typeface="Arial" panose="020B0604020202020204" pitchFamily="34" charset="0"/>
              <a:buChar char="•"/>
            </a:pPr>
            <a:r>
              <a:rPr lang="es-ES" sz="2400" dirty="0"/>
              <a:t>3 tipo de flujos:</a:t>
            </a:r>
          </a:p>
          <a:p>
            <a:pPr marL="742932" lvl="1" indent="-285750">
              <a:buFont typeface="Arial" panose="020B0604020202020204" pitchFamily="34" charset="0"/>
              <a:buChar char="•"/>
            </a:pPr>
            <a:r>
              <a:rPr lang="es-ES" sz="2200" i="1" dirty="0"/>
              <a:t>Planificados:</a:t>
            </a:r>
            <a:r>
              <a:rPr lang="es-ES" sz="2200" dirty="0"/>
              <a:t> Se ejecutan en una fecha y hora específica.</a:t>
            </a:r>
            <a:endParaRPr lang="es-ES" sz="2200" i="1" dirty="0"/>
          </a:p>
          <a:p>
            <a:pPr marL="742932" lvl="1" indent="-285750">
              <a:buFont typeface="Arial" panose="020B0604020202020204" pitchFamily="34" charset="0"/>
              <a:buChar char="•"/>
            </a:pPr>
            <a:r>
              <a:rPr lang="es-ES" sz="2200" i="1" dirty="0"/>
              <a:t>Automatizados</a:t>
            </a:r>
            <a:r>
              <a:rPr lang="es-ES" sz="2200" dirty="0"/>
              <a:t>: Se ejecutan a partir de eventos en nuestros datos.</a:t>
            </a:r>
          </a:p>
          <a:p>
            <a:pPr marL="742932" lvl="1" indent="-285750">
              <a:buFont typeface="Arial" panose="020B0604020202020204" pitchFamily="34" charset="0"/>
              <a:buChar char="•"/>
            </a:pPr>
            <a:r>
              <a:rPr lang="es-ES" sz="2200" i="1" dirty="0"/>
              <a:t>Instantáneos</a:t>
            </a:r>
            <a:r>
              <a:rPr lang="es-ES" sz="2200" dirty="0"/>
              <a:t>: Se ejecutan a partir de la acción de una persona (pulsar un botón en una app, por ejemplo).</a:t>
            </a:r>
          </a:p>
          <a:p>
            <a:endParaRPr lang="ca-ES" sz="2400" dirty="0"/>
          </a:p>
          <a:p>
            <a:pPr marL="285750" indent="-285750">
              <a:buFont typeface="Arial" panose="020B0604020202020204" pitchFamily="34" charset="0"/>
              <a:buChar char="•"/>
            </a:pPr>
            <a:endParaRPr lang="ca-ES" sz="2400" i="1" dirty="0"/>
          </a:p>
        </p:txBody>
      </p:sp>
    </p:spTree>
    <p:extLst>
      <p:ext uri="{BB962C8B-B14F-4D97-AF65-F5344CB8AC3E}">
        <p14:creationId xmlns:p14="http://schemas.microsoft.com/office/powerpoint/2010/main" val="65069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Microsoft Flow</a:t>
            </a:r>
          </a:p>
        </p:txBody>
      </p:sp>
      <p:pic>
        <p:nvPicPr>
          <p:cNvPr id="4" name="Imagen 3">
            <a:extLst>
              <a:ext uri="{FF2B5EF4-FFF2-40B4-BE49-F238E27FC236}">
                <a16:creationId xmlns:a16="http://schemas.microsoft.com/office/drawing/2014/main" id="{D14B928A-9790-4C9A-B249-0E4EB5782F14}"/>
              </a:ext>
            </a:extLst>
          </p:cNvPr>
          <p:cNvPicPr>
            <a:picLocks noChangeAspect="1"/>
          </p:cNvPicPr>
          <p:nvPr/>
        </p:nvPicPr>
        <p:blipFill>
          <a:blip r:embed="rId3"/>
          <a:stretch>
            <a:fillRect/>
          </a:stretch>
        </p:blipFill>
        <p:spPr>
          <a:xfrm>
            <a:off x="5686816" y="655916"/>
            <a:ext cx="5937337" cy="5952502"/>
          </a:xfrm>
          <a:prstGeom prst="rect">
            <a:avLst/>
          </a:prstGeom>
        </p:spPr>
      </p:pic>
      <p:sp>
        <p:nvSpPr>
          <p:cNvPr id="5" name="CuadroTexto 4">
            <a:extLst>
              <a:ext uri="{FF2B5EF4-FFF2-40B4-BE49-F238E27FC236}">
                <a16:creationId xmlns:a16="http://schemas.microsoft.com/office/drawing/2014/main" id="{893B11FC-5BC1-43F6-B13C-5F2139C657F7}"/>
              </a:ext>
            </a:extLst>
          </p:cNvPr>
          <p:cNvSpPr txBox="1"/>
          <p:nvPr/>
        </p:nvSpPr>
        <p:spPr>
          <a:xfrm>
            <a:off x="838200" y="1690688"/>
            <a:ext cx="4848616" cy="1938992"/>
          </a:xfrm>
          <a:prstGeom prst="rect">
            <a:avLst/>
          </a:prstGeom>
          <a:noFill/>
        </p:spPr>
        <p:txBody>
          <a:bodyPr wrap="square" rtlCol="0">
            <a:spAutoFit/>
          </a:bodyPr>
          <a:lstStyle/>
          <a:p>
            <a:pPr marL="285750" indent="-285750">
              <a:buFont typeface="Arial" panose="020B0604020202020204" pitchFamily="34" charset="0"/>
              <a:buChar char="•"/>
            </a:pPr>
            <a:r>
              <a:rPr lang="es-ES" sz="2400" dirty="0"/>
              <a:t>Distintos planes según necesidades.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¡Pagamos según </a:t>
            </a:r>
            <a:r>
              <a:rPr lang="es-ES" sz="2400" b="1" dirty="0"/>
              <a:t>el número de ejecuciones</a:t>
            </a:r>
            <a:r>
              <a:rPr lang="es-ES" sz="2400" dirty="0"/>
              <a:t> de nuestra app!</a:t>
            </a:r>
            <a:endParaRPr lang="es-ES" sz="2400" b="1" dirty="0"/>
          </a:p>
        </p:txBody>
      </p:sp>
    </p:spTree>
    <p:extLst>
      <p:ext uri="{BB962C8B-B14F-4D97-AF65-F5344CB8AC3E}">
        <p14:creationId xmlns:p14="http://schemas.microsoft.com/office/powerpoint/2010/main" val="120010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Demo</a:t>
            </a:r>
          </a:p>
        </p:txBody>
      </p:sp>
      <p:pic>
        <p:nvPicPr>
          <p:cNvPr id="1026" name="Picture 2" descr="Resultado de imagen de microsoft flow">
            <a:extLst>
              <a:ext uri="{FF2B5EF4-FFF2-40B4-BE49-F238E27FC236}">
                <a16:creationId xmlns:a16="http://schemas.microsoft.com/office/drawing/2014/main" id="{00DFB5B4-9F4D-4406-999C-544978446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5528" y="224470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5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9066" y="268704"/>
            <a:ext cx="5434948" cy="5903495"/>
          </a:xfrm>
        </p:spPr>
        <p:txBody>
          <a:bodyPr anchor="ctr"/>
          <a:lstStyle/>
          <a:p>
            <a:pPr algn="ctr"/>
            <a:r>
              <a:rPr lang="es-ES" sz="6600" b="1" dirty="0"/>
              <a:t>Azure </a:t>
            </a:r>
            <a:r>
              <a:rPr lang="es-ES" sz="6600" b="1" dirty="0" err="1"/>
              <a:t>Logic</a:t>
            </a:r>
            <a:r>
              <a:rPr lang="es-ES" sz="6600" b="1" dirty="0"/>
              <a:t> Apps</a:t>
            </a:r>
          </a:p>
        </p:txBody>
      </p:sp>
    </p:spTree>
    <p:extLst>
      <p:ext uri="{BB962C8B-B14F-4D97-AF65-F5344CB8AC3E}">
        <p14:creationId xmlns:p14="http://schemas.microsoft.com/office/powerpoint/2010/main" val="657358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Azure Logic Apps</a:t>
            </a:r>
          </a:p>
        </p:txBody>
      </p:sp>
      <p:sp>
        <p:nvSpPr>
          <p:cNvPr id="3" name="CuadroTexto 2">
            <a:extLst>
              <a:ext uri="{FF2B5EF4-FFF2-40B4-BE49-F238E27FC236}">
                <a16:creationId xmlns:a16="http://schemas.microsoft.com/office/drawing/2014/main" id="{48D5494F-D7D0-4FB7-96E6-3097019CB713}"/>
              </a:ext>
            </a:extLst>
          </p:cNvPr>
          <p:cNvSpPr txBox="1"/>
          <p:nvPr/>
        </p:nvSpPr>
        <p:spPr>
          <a:xfrm>
            <a:off x="838200" y="1690688"/>
            <a:ext cx="10848583" cy="4093428"/>
          </a:xfrm>
          <a:prstGeom prst="rect">
            <a:avLst/>
          </a:prstGeom>
          <a:noFill/>
        </p:spPr>
        <p:txBody>
          <a:bodyPr wrap="square" rtlCol="0">
            <a:spAutoFit/>
          </a:bodyPr>
          <a:lstStyle/>
          <a:p>
            <a:pPr marL="285750" indent="-285750">
              <a:buFont typeface="Arial" panose="020B0604020202020204" pitchFamily="34" charset="0"/>
              <a:buChar char="•"/>
            </a:pPr>
            <a:r>
              <a:rPr lang="es-ES" sz="2400" dirty="0"/>
              <a:t>Automatización de tareas, integración de aplicaciones, mensajería empresarial.</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Dirigido a </a:t>
            </a:r>
            <a:r>
              <a:rPr lang="es-ES" sz="2400" i="1" dirty="0"/>
              <a:t>Usuario de TI.</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Necesitamos una suscripción de Azure.</a:t>
            </a:r>
          </a:p>
          <a:p>
            <a:pPr marL="285750" indent="-285750">
              <a:buFont typeface="Arial" panose="020B0604020202020204" pitchFamily="34" charset="0"/>
              <a:buChar char="•"/>
            </a:pPr>
            <a:endParaRPr lang="es-ES" sz="2400" i="1" dirty="0"/>
          </a:p>
          <a:p>
            <a:pPr marL="285750" indent="-285750">
              <a:buFont typeface="Arial" panose="020B0604020202020204" pitchFamily="34" charset="0"/>
              <a:buChar char="•"/>
            </a:pPr>
            <a:r>
              <a:rPr lang="es-ES" sz="2400" dirty="0"/>
              <a:t>2 tipo de flujos:</a:t>
            </a:r>
          </a:p>
          <a:p>
            <a:pPr marL="742932" lvl="1" indent="-285750">
              <a:buFont typeface="Arial" panose="020B0604020202020204" pitchFamily="34" charset="0"/>
              <a:buChar char="•"/>
            </a:pPr>
            <a:r>
              <a:rPr lang="es-ES" sz="2200" i="1" dirty="0"/>
              <a:t>Planificados:</a:t>
            </a:r>
            <a:r>
              <a:rPr lang="es-ES" sz="2200" dirty="0"/>
              <a:t> Se ejecutan en una fecha y hora específica.</a:t>
            </a:r>
            <a:endParaRPr lang="es-ES" sz="2200" i="1" dirty="0"/>
          </a:p>
          <a:p>
            <a:pPr marL="742932" lvl="1" indent="-285750">
              <a:buFont typeface="Arial" panose="020B0604020202020204" pitchFamily="34" charset="0"/>
              <a:buChar char="•"/>
            </a:pPr>
            <a:r>
              <a:rPr lang="es-ES" sz="2200" i="1" dirty="0"/>
              <a:t>Automatizados</a:t>
            </a:r>
            <a:r>
              <a:rPr lang="es-ES" sz="2200" dirty="0"/>
              <a:t>: Se ejecutan a partir de eventos en nuestros datos.</a:t>
            </a:r>
          </a:p>
          <a:p>
            <a:endParaRPr lang="ca-ES" sz="2400" dirty="0"/>
          </a:p>
          <a:p>
            <a:pPr marL="285750" indent="-285750">
              <a:buFont typeface="Arial" panose="020B0604020202020204" pitchFamily="34" charset="0"/>
              <a:buChar char="•"/>
            </a:pPr>
            <a:endParaRPr lang="ca-ES" sz="2400" i="1" dirty="0"/>
          </a:p>
        </p:txBody>
      </p:sp>
    </p:spTree>
    <p:extLst>
      <p:ext uri="{BB962C8B-B14F-4D97-AF65-F5344CB8AC3E}">
        <p14:creationId xmlns:p14="http://schemas.microsoft.com/office/powerpoint/2010/main" val="3742545329"/>
      </p:ext>
    </p:extLst>
  </p:cSld>
  <p:clrMapOvr>
    <a:masterClrMapping/>
  </p:clrMapOvr>
</p:sld>
</file>

<file path=ppt/theme/theme1.xml><?xml version="1.0" encoding="utf-8"?>
<a:theme xmlns:a="http://schemas.openxmlformats.org/drawingml/2006/main" name="5-30055_SharePoint Template 2012 - 16x9 - White Background">
  <a:themeElements>
    <a:clrScheme name="Rojo">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Tema de Office">
  <a:themeElements>
    <a:clrScheme name="Rojo naranja">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 ds:uri="http://schemas.openxmlformats.org/package/2006/metadata/core-properties"/>
    <ds:schemaRef ds:uri="http://purl.org/dc/terms/"/>
    <ds:schemaRef ds:uri="http://purl.org/dc/dcmitype/"/>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2709</Words>
  <Application>Microsoft Office PowerPoint</Application>
  <PresentationFormat>Panorámica</PresentationFormat>
  <Paragraphs>183</Paragraphs>
  <Slides>24</Slides>
  <Notes>16</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24</vt:i4>
      </vt:variant>
    </vt:vector>
  </HeadingPairs>
  <TitlesOfParts>
    <vt:vector size="35" baseType="lpstr">
      <vt:lpstr>Arial</vt:lpstr>
      <vt:lpstr>Calibri</vt:lpstr>
      <vt:lpstr>Calibri Light</vt:lpstr>
      <vt:lpstr>Consolas</vt:lpstr>
      <vt:lpstr>Segoe Pro Light</vt:lpstr>
      <vt:lpstr>Segoe UI</vt:lpstr>
      <vt:lpstr>Segoe UI Light</vt:lpstr>
      <vt:lpstr>Wingdings</vt:lpstr>
      <vt:lpstr>Wingdings 2</vt:lpstr>
      <vt:lpstr>5-30055_SharePoint Template 2012 - 16x9 - White Background</vt:lpstr>
      <vt:lpstr>Tema de Office</vt:lpstr>
      <vt:lpstr>Microsoft Flow y Azure Logic Apps</vt:lpstr>
      <vt:lpstr>Presentación de PowerPoint</vt:lpstr>
      <vt:lpstr>Gràcies!</vt:lpstr>
      <vt:lpstr>Presentación de PowerPoint</vt:lpstr>
      <vt:lpstr>Microsoft Flow</vt:lpstr>
      <vt:lpstr>Microsoft Flow</vt:lpstr>
      <vt:lpstr>Presentación de PowerPoint</vt:lpstr>
      <vt:lpstr>Presentación de PowerPoint</vt:lpstr>
      <vt:lpstr>Azure Logic Apps</vt:lpstr>
      <vt:lpstr>Azure Logic Apps</vt:lpstr>
      <vt:lpstr>Presentación de PowerPoint</vt:lpstr>
      <vt:lpstr>Azure Logic Apps – Integrated Service Environment</vt:lpstr>
      <vt:lpstr>Azure Logic Apps – Integrated Service Environment</vt:lpstr>
      <vt:lpstr>Presentación de PowerPoint</vt:lpstr>
      <vt:lpstr>Presentación de PowerPoint</vt:lpstr>
      <vt:lpstr>Flow vs Azure Logic Apps</vt:lpstr>
      <vt:lpstr>Flow vs Azure Logic Apps - Monitorización</vt:lpstr>
      <vt:lpstr>Flow vs Azure Logic Apps - Monitorización</vt:lpstr>
      <vt:lpstr>Flow vs Azure Logic Apps - Desarrollo</vt:lpstr>
      <vt:lpstr>Presentación de PowerPoint</vt:lpstr>
      <vt:lpstr>Conclusiones</vt:lpstr>
      <vt:lpstr>Gràcies!</vt:lpstr>
      <vt:lpstr>Presentación de PowerPoint</vt:lpstr>
      <vt:lpstr>Referencias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2019-06-03T17:04:53Z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